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Lst>
  <p:notesMasterIdLst>
    <p:notesMasterId r:id="rId49"/>
  </p:notesMasterIdLst>
  <p:handoutMasterIdLst>
    <p:handoutMasterId r:id="rId50"/>
  </p:handoutMasterIdLst>
  <p:sldIdLst>
    <p:sldId id="310" r:id="rId2"/>
    <p:sldId id="308" r:id="rId3"/>
    <p:sldId id="312" r:id="rId4"/>
    <p:sldId id="315" r:id="rId5"/>
    <p:sldId id="317" r:id="rId6"/>
    <p:sldId id="319" r:id="rId7"/>
    <p:sldId id="321" r:id="rId8"/>
    <p:sldId id="323" r:id="rId9"/>
    <p:sldId id="325" r:id="rId10"/>
    <p:sldId id="327" r:id="rId11"/>
    <p:sldId id="342" r:id="rId12"/>
    <p:sldId id="344" r:id="rId13"/>
    <p:sldId id="346" r:id="rId14"/>
    <p:sldId id="347" r:id="rId15"/>
    <p:sldId id="349" r:id="rId16"/>
    <p:sldId id="351" r:id="rId17"/>
    <p:sldId id="353" r:id="rId18"/>
    <p:sldId id="328" r:id="rId19"/>
    <p:sldId id="329" r:id="rId20"/>
    <p:sldId id="330" r:id="rId21"/>
    <p:sldId id="331" r:id="rId22"/>
    <p:sldId id="355" r:id="rId23"/>
    <p:sldId id="354" r:id="rId24"/>
    <p:sldId id="358" r:id="rId25"/>
    <p:sldId id="357" r:id="rId26"/>
    <p:sldId id="359" r:id="rId27"/>
    <p:sldId id="361" r:id="rId28"/>
    <p:sldId id="363" r:id="rId29"/>
    <p:sldId id="365" r:id="rId30"/>
    <p:sldId id="333" r:id="rId31"/>
    <p:sldId id="336" r:id="rId32"/>
    <p:sldId id="338" r:id="rId33"/>
    <p:sldId id="340" r:id="rId34"/>
    <p:sldId id="311" r:id="rId35"/>
    <p:sldId id="305" r:id="rId36"/>
    <p:sldId id="295" r:id="rId37"/>
    <p:sldId id="296" r:id="rId38"/>
    <p:sldId id="297" r:id="rId39"/>
    <p:sldId id="298" r:id="rId40"/>
    <p:sldId id="299" r:id="rId41"/>
    <p:sldId id="300" r:id="rId42"/>
    <p:sldId id="301" r:id="rId43"/>
    <p:sldId id="302" r:id="rId44"/>
    <p:sldId id="303" r:id="rId45"/>
    <p:sldId id="306" r:id="rId46"/>
    <p:sldId id="307" r:id="rId47"/>
    <p:sldId id="304" r:id="rId48"/>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990033"/>
    <a:srgbClr val="006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89" autoAdjust="0"/>
    <p:restoredTop sz="94621" autoAdjust="0"/>
  </p:normalViewPr>
  <p:slideViewPr>
    <p:cSldViewPr snapToGrid="0" snapToObjects="1">
      <p:cViewPr varScale="1">
        <p:scale>
          <a:sx n="70" d="100"/>
          <a:sy n="70" d="100"/>
        </p:scale>
        <p:origin x="13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60" d="100"/>
        <a:sy n="16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3BAA15-716E-4632-8EB8-BE9B40A0A9C8}" type="doc">
      <dgm:prSet loTypeId="urn:microsoft.com/office/officeart/2005/8/layout/orgChart1" loCatId="hierarchy" qsTypeId="urn:microsoft.com/office/officeart/2005/8/quickstyle/3d2" qsCatId="3D" csTypeId="urn:microsoft.com/office/officeart/2005/8/colors/accent0_2" csCatId="mainScheme" phldr="1"/>
      <dgm:spPr/>
      <dgm:t>
        <a:bodyPr/>
        <a:lstStyle/>
        <a:p>
          <a:endParaRPr lang="lv-LV"/>
        </a:p>
      </dgm:t>
    </dgm:pt>
    <dgm:pt modelId="{762FFD5A-8E45-46D8-BFA2-FBEBFC812E69}">
      <dgm:prSet phldrT="[Text]" custT="1"/>
      <dgm:spPr/>
      <dgm:t>
        <a:bodyPr/>
        <a:lstStyle/>
        <a:p>
          <a:r>
            <a:rPr lang="lv-LV" sz="1600" b="1" dirty="0" err="1"/>
            <a:t>Institute</a:t>
          </a:r>
          <a:r>
            <a:rPr lang="lv-LV" sz="1600" b="1" dirty="0"/>
            <a:t> </a:t>
          </a:r>
          <a:r>
            <a:rPr lang="lv-LV" sz="1600" b="1" dirty="0" err="1"/>
            <a:t>of</a:t>
          </a:r>
          <a:r>
            <a:rPr lang="lv-LV" sz="1600" b="1" dirty="0"/>
            <a:t> </a:t>
          </a:r>
          <a:r>
            <a:rPr lang="lv-LV" sz="1600" b="1" dirty="0" err="1"/>
            <a:t>Aeronautics</a:t>
          </a:r>
          <a:endParaRPr lang="lv-LV" sz="1600" b="1" dirty="0"/>
        </a:p>
      </dgm:t>
    </dgm:pt>
    <dgm:pt modelId="{6AF5D6EC-A48C-4F76-8E14-53961BBA5B47}" type="parTrans" cxnId="{68721385-4411-449B-9692-97BFB6FBAF2C}">
      <dgm:prSet/>
      <dgm:spPr/>
      <dgm:t>
        <a:bodyPr/>
        <a:lstStyle/>
        <a:p>
          <a:endParaRPr lang="lv-LV" sz="1200"/>
        </a:p>
      </dgm:t>
    </dgm:pt>
    <dgm:pt modelId="{11DC0FA9-15D9-4FFF-B550-A7C8A28CD576}" type="sibTrans" cxnId="{68721385-4411-449B-9692-97BFB6FBAF2C}">
      <dgm:prSet/>
      <dgm:spPr/>
      <dgm:t>
        <a:bodyPr/>
        <a:lstStyle/>
        <a:p>
          <a:endParaRPr lang="lv-LV" sz="1200"/>
        </a:p>
      </dgm:t>
    </dgm:pt>
    <dgm:pt modelId="{7242422E-C9B2-49C7-BF04-F5CA62EBBAB7}">
      <dgm:prSet phldrT="[Text]" custT="1"/>
      <dgm:spPr/>
      <dgm:t>
        <a:bodyPr/>
        <a:lstStyle/>
        <a:p>
          <a:r>
            <a:rPr lang="lv-LV" sz="1600" b="1" dirty="0" err="1"/>
            <a:t>Scientific</a:t>
          </a:r>
          <a:r>
            <a:rPr lang="lv-LV" sz="1600" b="1" dirty="0"/>
            <a:t> </a:t>
          </a:r>
          <a:r>
            <a:rPr lang="lv-LV" sz="1600" b="1" dirty="0" err="1"/>
            <a:t>centres</a:t>
          </a:r>
          <a:endParaRPr lang="lv-LV" sz="1600" b="1" dirty="0"/>
        </a:p>
      </dgm:t>
    </dgm:pt>
    <dgm:pt modelId="{C00EA302-F618-4582-ADFA-CC1E83A36EFB}" type="parTrans" cxnId="{05FC37AE-D8B6-4390-9C53-6E12B23D4EE0}">
      <dgm:prSet/>
      <dgm:spPr/>
      <dgm:t>
        <a:bodyPr/>
        <a:lstStyle/>
        <a:p>
          <a:endParaRPr lang="lv-LV" sz="1200"/>
        </a:p>
      </dgm:t>
    </dgm:pt>
    <dgm:pt modelId="{95C46686-8C43-4DF5-9EAF-E6E9E88E3E7B}" type="sibTrans" cxnId="{05FC37AE-D8B6-4390-9C53-6E12B23D4EE0}">
      <dgm:prSet/>
      <dgm:spPr/>
      <dgm:t>
        <a:bodyPr/>
        <a:lstStyle/>
        <a:p>
          <a:endParaRPr lang="lv-LV" sz="1200"/>
        </a:p>
      </dgm:t>
    </dgm:pt>
    <dgm:pt modelId="{EA94EAA0-E72B-49C3-9E83-CE343E0C2DA6}">
      <dgm:prSet custT="1"/>
      <dgm:spPr/>
      <dgm:t>
        <a:bodyPr/>
        <a:lstStyle/>
        <a:p>
          <a:r>
            <a:rPr lang="en-US" sz="1600" b="1" dirty="0"/>
            <a:t>Aerospace Research and Technology Centre</a:t>
          </a:r>
          <a:r>
            <a:rPr lang="en-US" sz="1200" b="1" dirty="0"/>
            <a:t>;</a:t>
          </a:r>
          <a:endParaRPr lang="lv-LV" sz="1200" b="1" dirty="0"/>
        </a:p>
      </dgm:t>
    </dgm:pt>
    <dgm:pt modelId="{978298E5-BBDA-43EC-8920-F0C7B085EADA}" type="parTrans" cxnId="{2ABDFE9C-661A-4039-A287-32879C1093CD}">
      <dgm:prSet/>
      <dgm:spPr/>
      <dgm:t>
        <a:bodyPr/>
        <a:lstStyle/>
        <a:p>
          <a:endParaRPr lang="lv-LV" sz="1200"/>
        </a:p>
      </dgm:t>
    </dgm:pt>
    <dgm:pt modelId="{8CE76DD5-DA33-4E90-ADF3-46FADF2DC8EE}" type="sibTrans" cxnId="{2ABDFE9C-661A-4039-A287-32879C1093CD}">
      <dgm:prSet/>
      <dgm:spPr/>
      <dgm:t>
        <a:bodyPr/>
        <a:lstStyle/>
        <a:p>
          <a:endParaRPr lang="lv-LV" sz="1200"/>
        </a:p>
      </dgm:t>
    </dgm:pt>
    <dgm:pt modelId="{02DB4F55-DCF4-4998-B394-7E45DA04DA4C}">
      <dgm:prSet phldrT="[Text]" custT="1"/>
      <dgm:spPr/>
      <dgm:t>
        <a:bodyPr/>
        <a:lstStyle/>
        <a:p>
          <a:r>
            <a:rPr lang="lv-LV" sz="1600" b="1" dirty="0" err="1"/>
            <a:t>Departments</a:t>
          </a:r>
          <a:endParaRPr lang="lv-LV" sz="1600" b="1" dirty="0"/>
        </a:p>
      </dgm:t>
    </dgm:pt>
    <dgm:pt modelId="{555A26E6-4509-4073-8975-5362A0F48D37}" type="parTrans" cxnId="{7CEFE59E-C87C-4F9D-95AA-59F08D4B6F5F}">
      <dgm:prSet/>
      <dgm:spPr/>
      <dgm:t>
        <a:bodyPr/>
        <a:lstStyle/>
        <a:p>
          <a:endParaRPr lang="lv-LV" sz="1200"/>
        </a:p>
      </dgm:t>
    </dgm:pt>
    <dgm:pt modelId="{BE77ED50-FA9A-43E8-A858-8A8507660C0A}" type="sibTrans" cxnId="{7CEFE59E-C87C-4F9D-95AA-59F08D4B6F5F}">
      <dgm:prSet/>
      <dgm:spPr/>
      <dgm:t>
        <a:bodyPr/>
        <a:lstStyle/>
        <a:p>
          <a:endParaRPr lang="lv-LV" sz="1200"/>
        </a:p>
      </dgm:t>
    </dgm:pt>
    <dgm:pt modelId="{5E4B4241-15C1-4013-ABD2-180AE8563DA7}">
      <dgm:prSet custT="1"/>
      <dgm:spPr/>
      <dgm:t>
        <a:bodyPr/>
        <a:lstStyle/>
        <a:p>
          <a:r>
            <a:rPr lang="en-US" sz="1600" b="1" dirty="0"/>
            <a:t>Department of Aeronautic Technologies</a:t>
          </a:r>
          <a:endParaRPr lang="lv-LV" sz="1600" b="1" dirty="0"/>
        </a:p>
      </dgm:t>
    </dgm:pt>
    <dgm:pt modelId="{975DFE94-147B-409E-BA2A-613D0A406CC0}" type="parTrans" cxnId="{B9379E8D-40E3-4545-8647-C71E6999D25C}">
      <dgm:prSet/>
      <dgm:spPr/>
      <dgm:t>
        <a:bodyPr/>
        <a:lstStyle/>
        <a:p>
          <a:endParaRPr lang="lv-LV" sz="1200"/>
        </a:p>
      </dgm:t>
    </dgm:pt>
    <dgm:pt modelId="{46877F2D-58EB-45AC-92BE-E3DD660A77FE}" type="sibTrans" cxnId="{B9379E8D-40E3-4545-8647-C71E6999D25C}">
      <dgm:prSet/>
      <dgm:spPr/>
      <dgm:t>
        <a:bodyPr/>
        <a:lstStyle/>
        <a:p>
          <a:endParaRPr lang="lv-LV" sz="1200"/>
        </a:p>
      </dgm:t>
    </dgm:pt>
    <dgm:pt modelId="{13B399AF-A982-4BAF-AA46-79249BC89F3A}">
      <dgm:prSet custT="1"/>
      <dgm:spPr/>
      <dgm:t>
        <a:bodyPr/>
        <a:lstStyle/>
        <a:p>
          <a:r>
            <a:rPr lang="en-US" sz="1600" b="1" dirty="0"/>
            <a:t>Department of Avionics</a:t>
          </a:r>
          <a:endParaRPr lang="lv-LV" sz="1600" b="1" dirty="0"/>
        </a:p>
      </dgm:t>
    </dgm:pt>
    <dgm:pt modelId="{0F050061-11F6-4685-8D4C-90F16D3AB6C3}" type="parTrans" cxnId="{41F6B80B-01A4-4A19-B124-DED47C924C82}">
      <dgm:prSet/>
      <dgm:spPr/>
      <dgm:t>
        <a:bodyPr/>
        <a:lstStyle/>
        <a:p>
          <a:endParaRPr lang="lv-LV" sz="1200"/>
        </a:p>
      </dgm:t>
    </dgm:pt>
    <dgm:pt modelId="{11531429-110C-4732-930D-FF5490E348AB}" type="sibTrans" cxnId="{41F6B80B-01A4-4A19-B124-DED47C924C82}">
      <dgm:prSet/>
      <dgm:spPr/>
      <dgm:t>
        <a:bodyPr/>
        <a:lstStyle/>
        <a:p>
          <a:endParaRPr lang="lv-LV" sz="1200"/>
        </a:p>
      </dgm:t>
    </dgm:pt>
    <dgm:pt modelId="{20B5EC92-5A56-4857-84EC-F359A2B43399}">
      <dgm:prSet custT="1"/>
      <dgm:spPr/>
      <dgm:t>
        <a:bodyPr/>
        <a:lstStyle/>
        <a:p>
          <a:r>
            <a:rPr lang="lv-LV" sz="1600" b="1" dirty="0" err="1"/>
            <a:t>Department</a:t>
          </a:r>
          <a:r>
            <a:rPr lang="lv-LV" sz="1600" b="1" dirty="0"/>
            <a:t> </a:t>
          </a:r>
          <a:r>
            <a:rPr lang="lv-LV" sz="1600" b="1" dirty="0" err="1"/>
            <a:t>of</a:t>
          </a:r>
          <a:r>
            <a:rPr lang="lv-LV" sz="1600" b="1" dirty="0"/>
            <a:t> </a:t>
          </a:r>
          <a:r>
            <a:rPr lang="lv-LV" sz="1600" b="1" dirty="0" err="1"/>
            <a:t>Aircraft</a:t>
          </a:r>
          <a:r>
            <a:rPr lang="lv-LV" sz="1600" b="1" dirty="0"/>
            <a:t> </a:t>
          </a:r>
          <a:r>
            <a:rPr lang="lv-LV" sz="1600" b="1" dirty="0" err="1"/>
            <a:t>Theory</a:t>
          </a:r>
          <a:r>
            <a:rPr lang="lv-LV" sz="1600" b="1" dirty="0"/>
            <a:t> </a:t>
          </a:r>
          <a:r>
            <a:rPr lang="lv-LV" sz="1600" b="1" dirty="0" err="1"/>
            <a:t>and</a:t>
          </a:r>
          <a:r>
            <a:rPr lang="lv-LV" sz="1600" b="1" dirty="0"/>
            <a:t> </a:t>
          </a:r>
          <a:r>
            <a:rPr lang="lv-LV" sz="1600" b="1" dirty="0" err="1"/>
            <a:t>Construction</a:t>
          </a:r>
          <a:endParaRPr lang="lv-LV" sz="1600" b="1" dirty="0"/>
        </a:p>
      </dgm:t>
    </dgm:pt>
    <dgm:pt modelId="{F9AF82F6-7C3B-4374-970E-CA2CA443D661}" type="parTrans" cxnId="{0E3241A3-0E29-4029-88D5-5AC9F8D19F71}">
      <dgm:prSet/>
      <dgm:spPr/>
      <dgm:t>
        <a:bodyPr/>
        <a:lstStyle/>
        <a:p>
          <a:endParaRPr lang="lv-LV" sz="1200"/>
        </a:p>
      </dgm:t>
    </dgm:pt>
    <dgm:pt modelId="{92EAB27F-00F1-4CF4-BEA3-5DA263659B32}" type="sibTrans" cxnId="{0E3241A3-0E29-4029-88D5-5AC9F8D19F71}">
      <dgm:prSet/>
      <dgm:spPr/>
      <dgm:t>
        <a:bodyPr/>
        <a:lstStyle/>
        <a:p>
          <a:endParaRPr lang="lv-LV" sz="1200"/>
        </a:p>
      </dgm:t>
    </dgm:pt>
    <dgm:pt modelId="{3CAAA414-B8B7-4BA2-8DDF-24327EBF4ADE}">
      <dgm:prSet custT="1"/>
      <dgm:spPr/>
      <dgm:t>
        <a:bodyPr/>
        <a:lstStyle/>
        <a:p>
          <a:r>
            <a:rPr lang="lv-LV" sz="1600" b="1" dirty="0" err="1"/>
            <a:t>Department</a:t>
          </a:r>
          <a:r>
            <a:rPr lang="lv-LV" sz="1600" b="1" dirty="0"/>
            <a:t> </a:t>
          </a:r>
          <a:r>
            <a:rPr lang="lv-LV" sz="1600" b="1" dirty="0" err="1"/>
            <a:t>of</a:t>
          </a:r>
          <a:r>
            <a:rPr lang="lv-LV" sz="1600" b="1" dirty="0"/>
            <a:t> </a:t>
          </a:r>
          <a:r>
            <a:rPr lang="lv-LV" sz="1600" b="1" dirty="0" smtClean="0"/>
            <a:t>T</a:t>
          </a:r>
          <a:r>
            <a:rPr lang="en-US" sz="1600" b="1" dirty="0" smtClean="0"/>
            <a:t>r</a:t>
          </a:r>
          <a:r>
            <a:rPr lang="lv-LV" sz="1600" b="1" dirty="0" err="1" smtClean="0"/>
            <a:t>ansport</a:t>
          </a:r>
          <a:r>
            <a:rPr lang="lv-LV" sz="1600" b="1" dirty="0" smtClean="0"/>
            <a:t> </a:t>
          </a:r>
          <a:r>
            <a:rPr lang="lv-LV" sz="1600" b="1" dirty="0" err="1"/>
            <a:t>Systems</a:t>
          </a:r>
          <a:r>
            <a:rPr lang="lv-LV" sz="1600" b="1" dirty="0"/>
            <a:t> </a:t>
          </a:r>
          <a:r>
            <a:rPr lang="lv-LV" sz="1600" b="1" dirty="0" err="1"/>
            <a:t>and</a:t>
          </a:r>
          <a:r>
            <a:rPr lang="lv-LV" sz="1600" b="1" dirty="0"/>
            <a:t> </a:t>
          </a:r>
          <a:r>
            <a:rPr lang="lv-LV" sz="1600" b="1" dirty="0" err="1"/>
            <a:t>Logistics</a:t>
          </a:r>
          <a:endParaRPr lang="lv-LV" sz="1600" b="1" dirty="0"/>
        </a:p>
      </dgm:t>
    </dgm:pt>
    <dgm:pt modelId="{88DFB0F3-DB52-42D1-97A5-8C1C621C2D9B}" type="parTrans" cxnId="{03BD5553-66FB-4987-A634-4240F9AE5568}">
      <dgm:prSet/>
      <dgm:spPr/>
      <dgm:t>
        <a:bodyPr/>
        <a:lstStyle/>
        <a:p>
          <a:endParaRPr lang="lv-LV" sz="1200"/>
        </a:p>
      </dgm:t>
    </dgm:pt>
    <dgm:pt modelId="{570E163B-9622-4443-9FE5-39034D71F360}" type="sibTrans" cxnId="{03BD5553-66FB-4987-A634-4240F9AE5568}">
      <dgm:prSet/>
      <dgm:spPr/>
      <dgm:t>
        <a:bodyPr/>
        <a:lstStyle/>
        <a:p>
          <a:endParaRPr lang="lv-LV" sz="1200"/>
        </a:p>
      </dgm:t>
    </dgm:pt>
    <dgm:pt modelId="{D379C394-A895-48D0-9FA3-9EC808920589}">
      <dgm:prSet custT="1"/>
      <dgm:spPr/>
      <dgm:t>
        <a:bodyPr/>
        <a:lstStyle/>
        <a:p>
          <a:r>
            <a:rPr lang="en-US" sz="1600" b="1" dirty="0"/>
            <a:t>Aviation Constructions and Space Equipment Testing Laboratory</a:t>
          </a:r>
          <a:endParaRPr lang="lv-LV" sz="1600" b="1" dirty="0"/>
        </a:p>
      </dgm:t>
    </dgm:pt>
    <dgm:pt modelId="{139DB27D-FB06-496E-BA20-E1F12E26C713}" type="parTrans" cxnId="{A7ECC342-F82D-47FC-8E82-46C24A915947}">
      <dgm:prSet/>
      <dgm:spPr/>
      <dgm:t>
        <a:bodyPr/>
        <a:lstStyle/>
        <a:p>
          <a:endParaRPr lang="lv-LV"/>
        </a:p>
      </dgm:t>
    </dgm:pt>
    <dgm:pt modelId="{A9EA30F9-1BAC-4B02-A507-6505F11D5142}" type="sibTrans" cxnId="{A7ECC342-F82D-47FC-8E82-46C24A915947}">
      <dgm:prSet/>
      <dgm:spPr/>
      <dgm:t>
        <a:bodyPr/>
        <a:lstStyle/>
        <a:p>
          <a:endParaRPr lang="lv-LV"/>
        </a:p>
      </dgm:t>
    </dgm:pt>
    <dgm:pt modelId="{09DC2CA2-3DD5-4970-898B-7CAD81111F7D}" type="pres">
      <dgm:prSet presAssocID="{7A3BAA15-716E-4632-8EB8-BE9B40A0A9C8}" presName="hierChild1" presStyleCnt="0">
        <dgm:presLayoutVars>
          <dgm:orgChart val="1"/>
          <dgm:chPref val="1"/>
          <dgm:dir/>
          <dgm:animOne val="branch"/>
          <dgm:animLvl val="lvl"/>
          <dgm:resizeHandles/>
        </dgm:presLayoutVars>
      </dgm:prSet>
      <dgm:spPr/>
      <dgm:t>
        <a:bodyPr/>
        <a:lstStyle/>
        <a:p>
          <a:endParaRPr lang="lv-LV"/>
        </a:p>
      </dgm:t>
    </dgm:pt>
    <dgm:pt modelId="{42B0D295-0044-4C48-BDCF-5A752B1650FE}" type="pres">
      <dgm:prSet presAssocID="{762FFD5A-8E45-46D8-BFA2-FBEBFC812E69}" presName="hierRoot1" presStyleCnt="0">
        <dgm:presLayoutVars>
          <dgm:hierBranch val="init"/>
        </dgm:presLayoutVars>
      </dgm:prSet>
      <dgm:spPr/>
    </dgm:pt>
    <dgm:pt modelId="{86348460-C834-42EE-B91D-E3C5AB35DD44}" type="pres">
      <dgm:prSet presAssocID="{762FFD5A-8E45-46D8-BFA2-FBEBFC812E69}" presName="rootComposite1" presStyleCnt="0"/>
      <dgm:spPr/>
    </dgm:pt>
    <dgm:pt modelId="{70813603-8E87-4346-844D-91CE4DDE1856}" type="pres">
      <dgm:prSet presAssocID="{762FFD5A-8E45-46D8-BFA2-FBEBFC812E69}" presName="rootText1" presStyleLbl="node0" presStyleIdx="0" presStyleCnt="1">
        <dgm:presLayoutVars>
          <dgm:chPref val="3"/>
        </dgm:presLayoutVars>
      </dgm:prSet>
      <dgm:spPr/>
      <dgm:t>
        <a:bodyPr/>
        <a:lstStyle/>
        <a:p>
          <a:endParaRPr lang="lv-LV"/>
        </a:p>
      </dgm:t>
    </dgm:pt>
    <dgm:pt modelId="{816AF32E-A84C-489F-88DE-F4971A39EA66}" type="pres">
      <dgm:prSet presAssocID="{762FFD5A-8E45-46D8-BFA2-FBEBFC812E69}" presName="rootConnector1" presStyleLbl="node1" presStyleIdx="0" presStyleCnt="0"/>
      <dgm:spPr/>
      <dgm:t>
        <a:bodyPr/>
        <a:lstStyle/>
        <a:p>
          <a:endParaRPr lang="lv-LV"/>
        </a:p>
      </dgm:t>
    </dgm:pt>
    <dgm:pt modelId="{95736665-05FE-4FB4-8A50-77A0B9B7B2DF}" type="pres">
      <dgm:prSet presAssocID="{762FFD5A-8E45-46D8-BFA2-FBEBFC812E69}" presName="hierChild2" presStyleCnt="0"/>
      <dgm:spPr/>
    </dgm:pt>
    <dgm:pt modelId="{69B54C85-82AA-4D00-B1A8-01ED7FAEC62A}" type="pres">
      <dgm:prSet presAssocID="{555A26E6-4509-4073-8975-5362A0F48D37}" presName="Name37" presStyleLbl="parChTrans1D2" presStyleIdx="0" presStyleCnt="2"/>
      <dgm:spPr/>
      <dgm:t>
        <a:bodyPr/>
        <a:lstStyle/>
        <a:p>
          <a:endParaRPr lang="lv-LV"/>
        </a:p>
      </dgm:t>
    </dgm:pt>
    <dgm:pt modelId="{816CE8B4-8C56-4D0F-B1C6-16745E48CDE6}" type="pres">
      <dgm:prSet presAssocID="{02DB4F55-DCF4-4998-B394-7E45DA04DA4C}" presName="hierRoot2" presStyleCnt="0">
        <dgm:presLayoutVars>
          <dgm:hierBranch val="init"/>
        </dgm:presLayoutVars>
      </dgm:prSet>
      <dgm:spPr/>
    </dgm:pt>
    <dgm:pt modelId="{C3A2D4A6-E016-4C62-8B05-87F634A14215}" type="pres">
      <dgm:prSet presAssocID="{02DB4F55-DCF4-4998-B394-7E45DA04DA4C}" presName="rootComposite" presStyleCnt="0"/>
      <dgm:spPr/>
    </dgm:pt>
    <dgm:pt modelId="{A2F9B98A-DCF6-437C-AD17-14A76777B1D3}" type="pres">
      <dgm:prSet presAssocID="{02DB4F55-DCF4-4998-B394-7E45DA04DA4C}" presName="rootText" presStyleLbl="node2" presStyleIdx="0" presStyleCnt="2" custLinFactNeighborX="-10030" custLinFactNeighborY="15279">
        <dgm:presLayoutVars>
          <dgm:chPref val="3"/>
        </dgm:presLayoutVars>
      </dgm:prSet>
      <dgm:spPr/>
      <dgm:t>
        <a:bodyPr/>
        <a:lstStyle/>
        <a:p>
          <a:endParaRPr lang="lv-LV"/>
        </a:p>
      </dgm:t>
    </dgm:pt>
    <dgm:pt modelId="{0035298C-EB28-43DF-9012-FD02EB7B92BB}" type="pres">
      <dgm:prSet presAssocID="{02DB4F55-DCF4-4998-B394-7E45DA04DA4C}" presName="rootConnector" presStyleLbl="node2" presStyleIdx="0" presStyleCnt="2"/>
      <dgm:spPr/>
      <dgm:t>
        <a:bodyPr/>
        <a:lstStyle/>
        <a:p>
          <a:endParaRPr lang="lv-LV"/>
        </a:p>
      </dgm:t>
    </dgm:pt>
    <dgm:pt modelId="{66A28EEA-ACBF-4A4F-BDA4-BA7E5B19D397}" type="pres">
      <dgm:prSet presAssocID="{02DB4F55-DCF4-4998-B394-7E45DA04DA4C}" presName="hierChild4" presStyleCnt="0"/>
      <dgm:spPr/>
    </dgm:pt>
    <dgm:pt modelId="{B605B50C-6488-470F-B190-2D6232901002}" type="pres">
      <dgm:prSet presAssocID="{975DFE94-147B-409E-BA2A-613D0A406CC0}" presName="Name37" presStyleLbl="parChTrans1D3" presStyleIdx="0" presStyleCnt="6"/>
      <dgm:spPr/>
      <dgm:t>
        <a:bodyPr/>
        <a:lstStyle/>
        <a:p>
          <a:endParaRPr lang="lv-LV"/>
        </a:p>
      </dgm:t>
    </dgm:pt>
    <dgm:pt modelId="{9D3C2451-6490-4C1F-9CA6-7133DC51021B}" type="pres">
      <dgm:prSet presAssocID="{5E4B4241-15C1-4013-ABD2-180AE8563DA7}" presName="hierRoot2" presStyleCnt="0">
        <dgm:presLayoutVars>
          <dgm:hierBranch val="init"/>
        </dgm:presLayoutVars>
      </dgm:prSet>
      <dgm:spPr/>
    </dgm:pt>
    <dgm:pt modelId="{7F579C03-F858-48D2-BC43-AD99338C0B6B}" type="pres">
      <dgm:prSet presAssocID="{5E4B4241-15C1-4013-ABD2-180AE8563DA7}" presName="rootComposite" presStyleCnt="0"/>
      <dgm:spPr/>
    </dgm:pt>
    <dgm:pt modelId="{BB27AA9F-E76C-4F25-B219-DCDF612BCF38}" type="pres">
      <dgm:prSet presAssocID="{5E4B4241-15C1-4013-ABD2-180AE8563DA7}" presName="rootText" presStyleLbl="node3" presStyleIdx="0" presStyleCnt="6" custScaleX="132213">
        <dgm:presLayoutVars>
          <dgm:chPref val="3"/>
        </dgm:presLayoutVars>
      </dgm:prSet>
      <dgm:spPr/>
      <dgm:t>
        <a:bodyPr/>
        <a:lstStyle/>
        <a:p>
          <a:endParaRPr lang="lv-LV"/>
        </a:p>
      </dgm:t>
    </dgm:pt>
    <dgm:pt modelId="{0FA3B176-F398-4D25-8D0A-8772C484D42E}" type="pres">
      <dgm:prSet presAssocID="{5E4B4241-15C1-4013-ABD2-180AE8563DA7}" presName="rootConnector" presStyleLbl="node3" presStyleIdx="0" presStyleCnt="6"/>
      <dgm:spPr/>
      <dgm:t>
        <a:bodyPr/>
        <a:lstStyle/>
        <a:p>
          <a:endParaRPr lang="lv-LV"/>
        </a:p>
      </dgm:t>
    </dgm:pt>
    <dgm:pt modelId="{5BB5DDA4-2716-496B-A54D-43FB45E25F50}" type="pres">
      <dgm:prSet presAssocID="{5E4B4241-15C1-4013-ABD2-180AE8563DA7}" presName="hierChild4" presStyleCnt="0"/>
      <dgm:spPr/>
    </dgm:pt>
    <dgm:pt modelId="{68C046D9-9E0E-48D9-B1F7-D7B3462482DC}" type="pres">
      <dgm:prSet presAssocID="{5E4B4241-15C1-4013-ABD2-180AE8563DA7}" presName="hierChild5" presStyleCnt="0"/>
      <dgm:spPr/>
    </dgm:pt>
    <dgm:pt modelId="{A2FFF893-C5E8-4D2D-A728-F33C30123AAF}" type="pres">
      <dgm:prSet presAssocID="{0F050061-11F6-4685-8D4C-90F16D3AB6C3}" presName="Name37" presStyleLbl="parChTrans1D3" presStyleIdx="1" presStyleCnt="6"/>
      <dgm:spPr/>
      <dgm:t>
        <a:bodyPr/>
        <a:lstStyle/>
        <a:p>
          <a:endParaRPr lang="lv-LV"/>
        </a:p>
      </dgm:t>
    </dgm:pt>
    <dgm:pt modelId="{CCFF7745-1D6E-45C2-B1A3-A40A8A9192A9}" type="pres">
      <dgm:prSet presAssocID="{13B399AF-A982-4BAF-AA46-79249BC89F3A}" presName="hierRoot2" presStyleCnt="0">
        <dgm:presLayoutVars>
          <dgm:hierBranch val="init"/>
        </dgm:presLayoutVars>
      </dgm:prSet>
      <dgm:spPr/>
    </dgm:pt>
    <dgm:pt modelId="{0205C3A9-8C00-419F-BDEF-9C75025C5750}" type="pres">
      <dgm:prSet presAssocID="{13B399AF-A982-4BAF-AA46-79249BC89F3A}" presName="rootComposite" presStyleCnt="0"/>
      <dgm:spPr/>
    </dgm:pt>
    <dgm:pt modelId="{FDDE5D2E-95B2-48CF-A7FB-D73D79B2F083}" type="pres">
      <dgm:prSet presAssocID="{13B399AF-A982-4BAF-AA46-79249BC89F3A}" presName="rootText" presStyleLbl="node3" presStyleIdx="1" presStyleCnt="6">
        <dgm:presLayoutVars>
          <dgm:chPref val="3"/>
        </dgm:presLayoutVars>
      </dgm:prSet>
      <dgm:spPr/>
      <dgm:t>
        <a:bodyPr/>
        <a:lstStyle/>
        <a:p>
          <a:endParaRPr lang="lv-LV"/>
        </a:p>
      </dgm:t>
    </dgm:pt>
    <dgm:pt modelId="{4E76409F-524B-405D-84AC-1159D689D733}" type="pres">
      <dgm:prSet presAssocID="{13B399AF-A982-4BAF-AA46-79249BC89F3A}" presName="rootConnector" presStyleLbl="node3" presStyleIdx="1" presStyleCnt="6"/>
      <dgm:spPr/>
      <dgm:t>
        <a:bodyPr/>
        <a:lstStyle/>
        <a:p>
          <a:endParaRPr lang="lv-LV"/>
        </a:p>
      </dgm:t>
    </dgm:pt>
    <dgm:pt modelId="{8984D57A-5A39-4D2F-AA04-DF83CA584643}" type="pres">
      <dgm:prSet presAssocID="{13B399AF-A982-4BAF-AA46-79249BC89F3A}" presName="hierChild4" presStyleCnt="0"/>
      <dgm:spPr/>
    </dgm:pt>
    <dgm:pt modelId="{2DE01CC6-1CE9-40CC-A3FB-2EC0FC13EB50}" type="pres">
      <dgm:prSet presAssocID="{13B399AF-A982-4BAF-AA46-79249BC89F3A}" presName="hierChild5" presStyleCnt="0"/>
      <dgm:spPr/>
    </dgm:pt>
    <dgm:pt modelId="{9712D637-90D5-45F7-8338-4F1F23A3FF94}" type="pres">
      <dgm:prSet presAssocID="{F9AF82F6-7C3B-4374-970E-CA2CA443D661}" presName="Name37" presStyleLbl="parChTrans1D3" presStyleIdx="2" presStyleCnt="6"/>
      <dgm:spPr/>
      <dgm:t>
        <a:bodyPr/>
        <a:lstStyle/>
        <a:p>
          <a:endParaRPr lang="lv-LV"/>
        </a:p>
      </dgm:t>
    </dgm:pt>
    <dgm:pt modelId="{6CC6A5C5-3A0E-4405-817F-0A5F091BF367}" type="pres">
      <dgm:prSet presAssocID="{20B5EC92-5A56-4857-84EC-F359A2B43399}" presName="hierRoot2" presStyleCnt="0">
        <dgm:presLayoutVars>
          <dgm:hierBranch val="init"/>
        </dgm:presLayoutVars>
      </dgm:prSet>
      <dgm:spPr/>
    </dgm:pt>
    <dgm:pt modelId="{ABC625C3-12C5-4F70-A6A2-B5DABFB37C8A}" type="pres">
      <dgm:prSet presAssocID="{20B5EC92-5A56-4857-84EC-F359A2B43399}" presName="rootComposite" presStyleCnt="0"/>
      <dgm:spPr/>
    </dgm:pt>
    <dgm:pt modelId="{70D81940-84AA-4E89-9CE6-27DAD61CE576}" type="pres">
      <dgm:prSet presAssocID="{20B5EC92-5A56-4857-84EC-F359A2B43399}" presName="rootText" presStyleLbl="node3" presStyleIdx="2" presStyleCnt="6" custScaleY="177292">
        <dgm:presLayoutVars>
          <dgm:chPref val="3"/>
        </dgm:presLayoutVars>
      </dgm:prSet>
      <dgm:spPr/>
      <dgm:t>
        <a:bodyPr/>
        <a:lstStyle/>
        <a:p>
          <a:endParaRPr lang="lv-LV"/>
        </a:p>
      </dgm:t>
    </dgm:pt>
    <dgm:pt modelId="{E0AC191D-283D-46EB-BC63-2B2BC573075E}" type="pres">
      <dgm:prSet presAssocID="{20B5EC92-5A56-4857-84EC-F359A2B43399}" presName="rootConnector" presStyleLbl="node3" presStyleIdx="2" presStyleCnt="6"/>
      <dgm:spPr/>
      <dgm:t>
        <a:bodyPr/>
        <a:lstStyle/>
        <a:p>
          <a:endParaRPr lang="lv-LV"/>
        </a:p>
      </dgm:t>
    </dgm:pt>
    <dgm:pt modelId="{84937868-D2D7-42E2-9192-EB76F8A48958}" type="pres">
      <dgm:prSet presAssocID="{20B5EC92-5A56-4857-84EC-F359A2B43399}" presName="hierChild4" presStyleCnt="0"/>
      <dgm:spPr/>
    </dgm:pt>
    <dgm:pt modelId="{6713E46F-5EF5-45FB-965C-B48E7FB23FE3}" type="pres">
      <dgm:prSet presAssocID="{20B5EC92-5A56-4857-84EC-F359A2B43399}" presName="hierChild5" presStyleCnt="0"/>
      <dgm:spPr/>
    </dgm:pt>
    <dgm:pt modelId="{FB773771-323D-4021-BD03-85FF5808F12E}" type="pres">
      <dgm:prSet presAssocID="{88DFB0F3-DB52-42D1-97A5-8C1C621C2D9B}" presName="Name37" presStyleLbl="parChTrans1D3" presStyleIdx="3" presStyleCnt="6"/>
      <dgm:spPr/>
      <dgm:t>
        <a:bodyPr/>
        <a:lstStyle/>
        <a:p>
          <a:endParaRPr lang="lv-LV"/>
        </a:p>
      </dgm:t>
    </dgm:pt>
    <dgm:pt modelId="{6E612BF3-675D-4C96-96CE-231B38C89D28}" type="pres">
      <dgm:prSet presAssocID="{3CAAA414-B8B7-4BA2-8DDF-24327EBF4ADE}" presName="hierRoot2" presStyleCnt="0">
        <dgm:presLayoutVars>
          <dgm:hierBranch val="init"/>
        </dgm:presLayoutVars>
      </dgm:prSet>
      <dgm:spPr/>
    </dgm:pt>
    <dgm:pt modelId="{9F6FD85A-7068-438F-B620-2B118C3BF4FE}" type="pres">
      <dgm:prSet presAssocID="{3CAAA414-B8B7-4BA2-8DDF-24327EBF4ADE}" presName="rootComposite" presStyleCnt="0"/>
      <dgm:spPr/>
    </dgm:pt>
    <dgm:pt modelId="{6514E036-6379-431B-85FD-D2C36476831A}" type="pres">
      <dgm:prSet presAssocID="{3CAAA414-B8B7-4BA2-8DDF-24327EBF4ADE}" presName="rootText" presStyleLbl="node3" presStyleIdx="3" presStyleCnt="6" custScaleX="170613">
        <dgm:presLayoutVars>
          <dgm:chPref val="3"/>
        </dgm:presLayoutVars>
      </dgm:prSet>
      <dgm:spPr/>
      <dgm:t>
        <a:bodyPr/>
        <a:lstStyle/>
        <a:p>
          <a:endParaRPr lang="lv-LV"/>
        </a:p>
      </dgm:t>
    </dgm:pt>
    <dgm:pt modelId="{14FAA102-83A1-495D-AEC0-0687D7690127}" type="pres">
      <dgm:prSet presAssocID="{3CAAA414-B8B7-4BA2-8DDF-24327EBF4ADE}" presName="rootConnector" presStyleLbl="node3" presStyleIdx="3" presStyleCnt="6"/>
      <dgm:spPr/>
      <dgm:t>
        <a:bodyPr/>
        <a:lstStyle/>
        <a:p>
          <a:endParaRPr lang="lv-LV"/>
        </a:p>
      </dgm:t>
    </dgm:pt>
    <dgm:pt modelId="{B8FC17A7-E8B2-4865-89AB-CFD5DE2D5C02}" type="pres">
      <dgm:prSet presAssocID="{3CAAA414-B8B7-4BA2-8DDF-24327EBF4ADE}" presName="hierChild4" presStyleCnt="0"/>
      <dgm:spPr/>
    </dgm:pt>
    <dgm:pt modelId="{6329C319-577B-48BA-AAAC-87D6120A455F}" type="pres">
      <dgm:prSet presAssocID="{3CAAA414-B8B7-4BA2-8DDF-24327EBF4ADE}" presName="hierChild5" presStyleCnt="0"/>
      <dgm:spPr/>
    </dgm:pt>
    <dgm:pt modelId="{9C6A9466-3633-481C-95C1-CBD277410FCA}" type="pres">
      <dgm:prSet presAssocID="{02DB4F55-DCF4-4998-B394-7E45DA04DA4C}" presName="hierChild5" presStyleCnt="0"/>
      <dgm:spPr/>
    </dgm:pt>
    <dgm:pt modelId="{1B1FAB6C-0662-462E-A9F0-66B70B649983}" type="pres">
      <dgm:prSet presAssocID="{C00EA302-F618-4582-ADFA-CC1E83A36EFB}" presName="Name37" presStyleLbl="parChTrans1D2" presStyleIdx="1" presStyleCnt="2"/>
      <dgm:spPr/>
      <dgm:t>
        <a:bodyPr/>
        <a:lstStyle/>
        <a:p>
          <a:endParaRPr lang="lv-LV"/>
        </a:p>
      </dgm:t>
    </dgm:pt>
    <dgm:pt modelId="{D3CF906F-F1FD-47EB-8B76-B99C8777844F}" type="pres">
      <dgm:prSet presAssocID="{7242422E-C9B2-49C7-BF04-F5CA62EBBAB7}" presName="hierRoot2" presStyleCnt="0">
        <dgm:presLayoutVars>
          <dgm:hierBranch val="init"/>
        </dgm:presLayoutVars>
      </dgm:prSet>
      <dgm:spPr/>
    </dgm:pt>
    <dgm:pt modelId="{57332F9D-C2A3-4AA5-A6D5-C3E3D5508B51}" type="pres">
      <dgm:prSet presAssocID="{7242422E-C9B2-49C7-BF04-F5CA62EBBAB7}" presName="rootComposite" presStyleCnt="0"/>
      <dgm:spPr/>
    </dgm:pt>
    <dgm:pt modelId="{083E5A45-28F5-4144-8960-DC52D8BE9EE8}" type="pres">
      <dgm:prSet presAssocID="{7242422E-C9B2-49C7-BF04-F5CA62EBBAB7}" presName="rootText" presStyleLbl="node2" presStyleIdx="1" presStyleCnt="2" custLinFactNeighborX="8756">
        <dgm:presLayoutVars>
          <dgm:chPref val="3"/>
        </dgm:presLayoutVars>
      </dgm:prSet>
      <dgm:spPr/>
      <dgm:t>
        <a:bodyPr/>
        <a:lstStyle/>
        <a:p>
          <a:endParaRPr lang="lv-LV"/>
        </a:p>
      </dgm:t>
    </dgm:pt>
    <dgm:pt modelId="{305329B5-4896-4C6B-8B34-07FE835D28D0}" type="pres">
      <dgm:prSet presAssocID="{7242422E-C9B2-49C7-BF04-F5CA62EBBAB7}" presName="rootConnector" presStyleLbl="node2" presStyleIdx="1" presStyleCnt="2"/>
      <dgm:spPr/>
      <dgm:t>
        <a:bodyPr/>
        <a:lstStyle/>
        <a:p>
          <a:endParaRPr lang="lv-LV"/>
        </a:p>
      </dgm:t>
    </dgm:pt>
    <dgm:pt modelId="{3469DD26-EF19-47D4-9596-299D81D061C8}" type="pres">
      <dgm:prSet presAssocID="{7242422E-C9B2-49C7-BF04-F5CA62EBBAB7}" presName="hierChild4" presStyleCnt="0"/>
      <dgm:spPr/>
    </dgm:pt>
    <dgm:pt modelId="{8F99D77E-C064-4AB0-9B00-14E4A2B6B153}" type="pres">
      <dgm:prSet presAssocID="{978298E5-BBDA-43EC-8920-F0C7B085EADA}" presName="Name37" presStyleLbl="parChTrans1D3" presStyleIdx="4" presStyleCnt="6"/>
      <dgm:spPr/>
      <dgm:t>
        <a:bodyPr/>
        <a:lstStyle/>
        <a:p>
          <a:endParaRPr lang="lv-LV"/>
        </a:p>
      </dgm:t>
    </dgm:pt>
    <dgm:pt modelId="{8A696504-FCBE-412D-A4B7-0C93C4340250}" type="pres">
      <dgm:prSet presAssocID="{EA94EAA0-E72B-49C3-9E83-CE343E0C2DA6}" presName="hierRoot2" presStyleCnt="0">
        <dgm:presLayoutVars>
          <dgm:hierBranch val="init"/>
        </dgm:presLayoutVars>
      </dgm:prSet>
      <dgm:spPr/>
    </dgm:pt>
    <dgm:pt modelId="{452490F8-EF22-438E-8BEE-1E00FAC7BE3F}" type="pres">
      <dgm:prSet presAssocID="{EA94EAA0-E72B-49C3-9E83-CE343E0C2DA6}" presName="rootComposite" presStyleCnt="0"/>
      <dgm:spPr/>
    </dgm:pt>
    <dgm:pt modelId="{7043359F-70FC-4003-A826-3238FAFF39D4}" type="pres">
      <dgm:prSet presAssocID="{EA94EAA0-E72B-49C3-9E83-CE343E0C2DA6}" presName="rootText" presStyleLbl="node3" presStyleIdx="4" presStyleCnt="6" custScaleY="139139" custLinFactNeighborX="7164">
        <dgm:presLayoutVars>
          <dgm:chPref val="3"/>
        </dgm:presLayoutVars>
      </dgm:prSet>
      <dgm:spPr/>
      <dgm:t>
        <a:bodyPr/>
        <a:lstStyle/>
        <a:p>
          <a:endParaRPr lang="lv-LV"/>
        </a:p>
      </dgm:t>
    </dgm:pt>
    <dgm:pt modelId="{C27804E9-839E-4C5B-A8EF-251F19BE003B}" type="pres">
      <dgm:prSet presAssocID="{EA94EAA0-E72B-49C3-9E83-CE343E0C2DA6}" presName="rootConnector" presStyleLbl="node3" presStyleIdx="4" presStyleCnt="6"/>
      <dgm:spPr/>
      <dgm:t>
        <a:bodyPr/>
        <a:lstStyle/>
        <a:p>
          <a:endParaRPr lang="lv-LV"/>
        </a:p>
      </dgm:t>
    </dgm:pt>
    <dgm:pt modelId="{2602B180-8D98-4A21-BBE0-B293088FBE04}" type="pres">
      <dgm:prSet presAssocID="{EA94EAA0-E72B-49C3-9E83-CE343E0C2DA6}" presName="hierChild4" presStyleCnt="0"/>
      <dgm:spPr/>
    </dgm:pt>
    <dgm:pt modelId="{893CEDE5-2E77-4DE3-BC40-C798F99143FA}" type="pres">
      <dgm:prSet presAssocID="{EA94EAA0-E72B-49C3-9E83-CE343E0C2DA6}" presName="hierChild5" presStyleCnt="0"/>
      <dgm:spPr/>
    </dgm:pt>
    <dgm:pt modelId="{782AE83B-99F0-43BC-889C-E03E5C2554CF}" type="pres">
      <dgm:prSet presAssocID="{139DB27D-FB06-496E-BA20-E1F12E26C713}" presName="Name37" presStyleLbl="parChTrans1D3" presStyleIdx="5" presStyleCnt="6"/>
      <dgm:spPr/>
      <dgm:t>
        <a:bodyPr/>
        <a:lstStyle/>
        <a:p>
          <a:endParaRPr lang="en-US"/>
        </a:p>
      </dgm:t>
    </dgm:pt>
    <dgm:pt modelId="{FAB06AEE-380F-4742-980E-3F948477E240}" type="pres">
      <dgm:prSet presAssocID="{D379C394-A895-48D0-9FA3-9EC808920589}" presName="hierRoot2" presStyleCnt="0">
        <dgm:presLayoutVars>
          <dgm:hierBranch val="init"/>
        </dgm:presLayoutVars>
      </dgm:prSet>
      <dgm:spPr/>
    </dgm:pt>
    <dgm:pt modelId="{DB244D88-098C-4CC0-83FB-3A8AC17D44A7}" type="pres">
      <dgm:prSet presAssocID="{D379C394-A895-48D0-9FA3-9EC808920589}" presName="rootComposite" presStyleCnt="0"/>
      <dgm:spPr/>
    </dgm:pt>
    <dgm:pt modelId="{54EFD4AE-39B2-46C6-9683-7EB2340689E6}" type="pres">
      <dgm:prSet presAssocID="{D379C394-A895-48D0-9FA3-9EC808920589}" presName="rootText" presStyleLbl="node3" presStyleIdx="5" presStyleCnt="6" custScaleX="118897" custScaleY="251286">
        <dgm:presLayoutVars>
          <dgm:chPref val="3"/>
        </dgm:presLayoutVars>
      </dgm:prSet>
      <dgm:spPr/>
      <dgm:t>
        <a:bodyPr/>
        <a:lstStyle/>
        <a:p>
          <a:endParaRPr lang="lv-LV"/>
        </a:p>
      </dgm:t>
    </dgm:pt>
    <dgm:pt modelId="{04B22BCD-BC3C-45CC-B6A1-721744AC7C76}" type="pres">
      <dgm:prSet presAssocID="{D379C394-A895-48D0-9FA3-9EC808920589}" presName="rootConnector" presStyleLbl="node3" presStyleIdx="5" presStyleCnt="6"/>
      <dgm:spPr/>
      <dgm:t>
        <a:bodyPr/>
        <a:lstStyle/>
        <a:p>
          <a:endParaRPr lang="lv-LV"/>
        </a:p>
      </dgm:t>
    </dgm:pt>
    <dgm:pt modelId="{BCC4AF6B-4F59-4B88-B82E-2760F51FD960}" type="pres">
      <dgm:prSet presAssocID="{D379C394-A895-48D0-9FA3-9EC808920589}" presName="hierChild4" presStyleCnt="0"/>
      <dgm:spPr/>
    </dgm:pt>
    <dgm:pt modelId="{99CDBCED-CEFB-4688-B12B-BA277B22A0B6}" type="pres">
      <dgm:prSet presAssocID="{D379C394-A895-48D0-9FA3-9EC808920589}" presName="hierChild5" presStyleCnt="0"/>
      <dgm:spPr/>
    </dgm:pt>
    <dgm:pt modelId="{1D4CF765-BFF2-4A18-AAED-5B2D847D3D0E}" type="pres">
      <dgm:prSet presAssocID="{7242422E-C9B2-49C7-BF04-F5CA62EBBAB7}" presName="hierChild5" presStyleCnt="0"/>
      <dgm:spPr/>
    </dgm:pt>
    <dgm:pt modelId="{470B6110-99DD-47B8-9EC3-0EE66A5A5090}" type="pres">
      <dgm:prSet presAssocID="{762FFD5A-8E45-46D8-BFA2-FBEBFC812E69}" presName="hierChild3" presStyleCnt="0"/>
      <dgm:spPr/>
    </dgm:pt>
  </dgm:ptLst>
  <dgm:cxnLst>
    <dgm:cxn modelId="{FD706BFC-F8B4-473D-A205-9890DE61E885}" type="presOf" srcId="{762FFD5A-8E45-46D8-BFA2-FBEBFC812E69}" destId="{70813603-8E87-4346-844D-91CE4DDE1856}" srcOrd="0" destOrd="0" presId="urn:microsoft.com/office/officeart/2005/8/layout/orgChart1"/>
    <dgm:cxn modelId="{95DE0C6A-F0BC-4CD0-872C-796AD0DE8F4C}" type="presOf" srcId="{13B399AF-A982-4BAF-AA46-79249BC89F3A}" destId="{FDDE5D2E-95B2-48CF-A7FB-D73D79B2F083}" srcOrd="0" destOrd="0" presId="urn:microsoft.com/office/officeart/2005/8/layout/orgChart1"/>
    <dgm:cxn modelId="{8A5678C9-12D4-4A94-AA98-BD303E5A8B03}" type="presOf" srcId="{D379C394-A895-48D0-9FA3-9EC808920589}" destId="{54EFD4AE-39B2-46C6-9683-7EB2340689E6}" srcOrd="0" destOrd="0" presId="urn:microsoft.com/office/officeart/2005/8/layout/orgChart1"/>
    <dgm:cxn modelId="{B8567612-CC10-4113-9989-B6B291DFD148}" type="presOf" srcId="{20B5EC92-5A56-4857-84EC-F359A2B43399}" destId="{E0AC191D-283D-46EB-BC63-2B2BC573075E}" srcOrd="1" destOrd="0" presId="urn:microsoft.com/office/officeart/2005/8/layout/orgChart1"/>
    <dgm:cxn modelId="{7CEFE59E-C87C-4F9D-95AA-59F08D4B6F5F}" srcId="{762FFD5A-8E45-46D8-BFA2-FBEBFC812E69}" destId="{02DB4F55-DCF4-4998-B394-7E45DA04DA4C}" srcOrd="0" destOrd="0" parTransId="{555A26E6-4509-4073-8975-5362A0F48D37}" sibTransId="{BE77ED50-FA9A-43E8-A858-8A8507660C0A}"/>
    <dgm:cxn modelId="{0E3241A3-0E29-4029-88D5-5AC9F8D19F71}" srcId="{02DB4F55-DCF4-4998-B394-7E45DA04DA4C}" destId="{20B5EC92-5A56-4857-84EC-F359A2B43399}" srcOrd="2" destOrd="0" parTransId="{F9AF82F6-7C3B-4374-970E-CA2CA443D661}" sibTransId="{92EAB27F-00F1-4CF4-BEA3-5DA263659B32}"/>
    <dgm:cxn modelId="{BA968548-5C8B-4BC8-AA44-468B161BCAC1}" type="presOf" srcId="{7242422E-C9B2-49C7-BF04-F5CA62EBBAB7}" destId="{305329B5-4896-4C6B-8B34-07FE835D28D0}" srcOrd="1" destOrd="0" presId="urn:microsoft.com/office/officeart/2005/8/layout/orgChart1"/>
    <dgm:cxn modelId="{59B06346-35B4-44D9-BA05-D50BC74ACD28}" type="presOf" srcId="{EA94EAA0-E72B-49C3-9E83-CE343E0C2DA6}" destId="{7043359F-70FC-4003-A826-3238FAFF39D4}" srcOrd="0" destOrd="0" presId="urn:microsoft.com/office/officeart/2005/8/layout/orgChart1"/>
    <dgm:cxn modelId="{41F6B80B-01A4-4A19-B124-DED47C924C82}" srcId="{02DB4F55-DCF4-4998-B394-7E45DA04DA4C}" destId="{13B399AF-A982-4BAF-AA46-79249BC89F3A}" srcOrd="1" destOrd="0" parTransId="{0F050061-11F6-4685-8D4C-90F16D3AB6C3}" sibTransId="{11531429-110C-4732-930D-FF5490E348AB}"/>
    <dgm:cxn modelId="{63F3A0A6-8F3F-480F-93A9-438407641EAC}" type="presOf" srcId="{C00EA302-F618-4582-ADFA-CC1E83A36EFB}" destId="{1B1FAB6C-0662-462E-A9F0-66B70B649983}" srcOrd="0" destOrd="0" presId="urn:microsoft.com/office/officeart/2005/8/layout/orgChart1"/>
    <dgm:cxn modelId="{FF4CAE3A-BA2B-4E9E-9EE2-23A61DD1AA24}" type="presOf" srcId="{762FFD5A-8E45-46D8-BFA2-FBEBFC812E69}" destId="{816AF32E-A84C-489F-88DE-F4971A39EA66}" srcOrd="1" destOrd="0" presId="urn:microsoft.com/office/officeart/2005/8/layout/orgChart1"/>
    <dgm:cxn modelId="{189290BB-636D-4B45-B253-C01BA407C32C}" type="presOf" srcId="{139DB27D-FB06-496E-BA20-E1F12E26C713}" destId="{782AE83B-99F0-43BC-889C-E03E5C2554CF}" srcOrd="0" destOrd="0" presId="urn:microsoft.com/office/officeart/2005/8/layout/orgChart1"/>
    <dgm:cxn modelId="{BBC2E5D8-D980-447B-9C1F-E31926B939EB}" type="presOf" srcId="{7242422E-C9B2-49C7-BF04-F5CA62EBBAB7}" destId="{083E5A45-28F5-4144-8960-DC52D8BE9EE8}" srcOrd="0" destOrd="0" presId="urn:microsoft.com/office/officeart/2005/8/layout/orgChart1"/>
    <dgm:cxn modelId="{969782A5-7971-49A3-8449-163317326462}" type="presOf" srcId="{3CAAA414-B8B7-4BA2-8DDF-24327EBF4ADE}" destId="{14FAA102-83A1-495D-AEC0-0687D7690127}" srcOrd="1" destOrd="0" presId="urn:microsoft.com/office/officeart/2005/8/layout/orgChart1"/>
    <dgm:cxn modelId="{03BD5553-66FB-4987-A634-4240F9AE5568}" srcId="{02DB4F55-DCF4-4998-B394-7E45DA04DA4C}" destId="{3CAAA414-B8B7-4BA2-8DDF-24327EBF4ADE}" srcOrd="3" destOrd="0" parTransId="{88DFB0F3-DB52-42D1-97A5-8C1C621C2D9B}" sibTransId="{570E163B-9622-4443-9FE5-39034D71F360}"/>
    <dgm:cxn modelId="{FC0D0FB1-53E3-47B4-B674-CF1FA6A76EB4}" type="presOf" srcId="{3CAAA414-B8B7-4BA2-8DDF-24327EBF4ADE}" destId="{6514E036-6379-431B-85FD-D2C36476831A}" srcOrd="0" destOrd="0" presId="urn:microsoft.com/office/officeart/2005/8/layout/orgChart1"/>
    <dgm:cxn modelId="{2ABDFE9C-661A-4039-A287-32879C1093CD}" srcId="{7242422E-C9B2-49C7-BF04-F5CA62EBBAB7}" destId="{EA94EAA0-E72B-49C3-9E83-CE343E0C2DA6}" srcOrd="0" destOrd="0" parTransId="{978298E5-BBDA-43EC-8920-F0C7B085EADA}" sibTransId="{8CE76DD5-DA33-4E90-ADF3-46FADF2DC8EE}"/>
    <dgm:cxn modelId="{938C6FF2-355D-42B5-97CA-D6CFBEBAB445}" type="presOf" srcId="{20B5EC92-5A56-4857-84EC-F359A2B43399}" destId="{70D81940-84AA-4E89-9CE6-27DAD61CE576}" srcOrd="0" destOrd="0" presId="urn:microsoft.com/office/officeart/2005/8/layout/orgChart1"/>
    <dgm:cxn modelId="{95E5975C-107F-404C-85DE-C041F9838F99}" type="presOf" srcId="{02DB4F55-DCF4-4998-B394-7E45DA04DA4C}" destId="{A2F9B98A-DCF6-437C-AD17-14A76777B1D3}" srcOrd="0" destOrd="0" presId="urn:microsoft.com/office/officeart/2005/8/layout/orgChart1"/>
    <dgm:cxn modelId="{C15F17CB-BD81-4D0B-84AC-72D32F14A396}" type="presOf" srcId="{0F050061-11F6-4685-8D4C-90F16D3AB6C3}" destId="{A2FFF893-C5E8-4D2D-A728-F33C30123AAF}" srcOrd="0" destOrd="0" presId="urn:microsoft.com/office/officeart/2005/8/layout/orgChart1"/>
    <dgm:cxn modelId="{F84161A9-7DAE-4A0B-A695-3D61D27CB0F5}" type="presOf" srcId="{13B399AF-A982-4BAF-AA46-79249BC89F3A}" destId="{4E76409F-524B-405D-84AC-1159D689D733}" srcOrd="1" destOrd="0" presId="urn:microsoft.com/office/officeart/2005/8/layout/orgChart1"/>
    <dgm:cxn modelId="{90583DA2-1375-4FDC-9CB9-F5885638EF57}" type="presOf" srcId="{5E4B4241-15C1-4013-ABD2-180AE8563DA7}" destId="{0FA3B176-F398-4D25-8D0A-8772C484D42E}" srcOrd="1" destOrd="0" presId="urn:microsoft.com/office/officeart/2005/8/layout/orgChart1"/>
    <dgm:cxn modelId="{561CCEFD-CA16-4DEB-BBC2-A4ACF5D90EF1}" type="presOf" srcId="{555A26E6-4509-4073-8975-5362A0F48D37}" destId="{69B54C85-82AA-4D00-B1A8-01ED7FAEC62A}" srcOrd="0" destOrd="0" presId="urn:microsoft.com/office/officeart/2005/8/layout/orgChart1"/>
    <dgm:cxn modelId="{6CFE6AF4-AAAE-426B-A2E0-259DAFB5D70D}" type="presOf" srcId="{975DFE94-147B-409E-BA2A-613D0A406CC0}" destId="{B605B50C-6488-470F-B190-2D6232901002}" srcOrd="0" destOrd="0" presId="urn:microsoft.com/office/officeart/2005/8/layout/orgChart1"/>
    <dgm:cxn modelId="{B4CA8310-39D2-4B8A-AC09-3FD8BD8B98DC}" type="presOf" srcId="{5E4B4241-15C1-4013-ABD2-180AE8563DA7}" destId="{BB27AA9F-E76C-4F25-B219-DCDF612BCF38}" srcOrd="0" destOrd="0" presId="urn:microsoft.com/office/officeart/2005/8/layout/orgChart1"/>
    <dgm:cxn modelId="{A7ECC342-F82D-47FC-8E82-46C24A915947}" srcId="{7242422E-C9B2-49C7-BF04-F5CA62EBBAB7}" destId="{D379C394-A895-48D0-9FA3-9EC808920589}" srcOrd="1" destOrd="0" parTransId="{139DB27D-FB06-496E-BA20-E1F12E26C713}" sibTransId="{A9EA30F9-1BAC-4B02-A507-6505F11D5142}"/>
    <dgm:cxn modelId="{8FB86191-672A-45DD-A193-DC32AF724184}" type="presOf" srcId="{88DFB0F3-DB52-42D1-97A5-8C1C621C2D9B}" destId="{FB773771-323D-4021-BD03-85FF5808F12E}" srcOrd="0" destOrd="0" presId="urn:microsoft.com/office/officeart/2005/8/layout/orgChart1"/>
    <dgm:cxn modelId="{68363337-4C98-4D42-A519-1B90ED68003D}" type="presOf" srcId="{D379C394-A895-48D0-9FA3-9EC808920589}" destId="{04B22BCD-BC3C-45CC-B6A1-721744AC7C76}" srcOrd="1" destOrd="0" presId="urn:microsoft.com/office/officeart/2005/8/layout/orgChart1"/>
    <dgm:cxn modelId="{970A4EC0-B335-47F4-AC61-BF851ED9E648}" type="presOf" srcId="{02DB4F55-DCF4-4998-B394-7E45DA04DA4C}" destId="{0035298C-EB28-43DF-9012-FD02EB7B92BB}" srcOrd="1" destOrd="0" presId="urn:microsoft.com/office/officeart/2005/8/layout/orgChart1"/>
    <dgm:cxn modelId="{A848A481-C284-4604-97DA-98825F87189A}" type="presOf" srcId="{EA94EAA0-E72B-49C3-9E83-CE343E0C2DA6}" destId="{C27804E9-839E-4C5B-A8EF-251F19BE003B}" srcOrd="1" destOrd="0" presId="urn:microsoft.com/office/officeart/2005/8/layout/orgChart1"/>
    <dgm:cxn modelId="{68721385-4411-449B-9692-97BFB6FBAF2C}" srcId="{7A3BAA15-716E-4632-8EB8-BE9B40A0A9C8}" destId="{762FFD5A-8E45-46D8-BFA2-FBEBFC812E69}" srcOrd="0" destOrd="0" parTransId="{6AF5D6EC-A48C-4F76-8E14-53961BBA5B47}" sibTransId="{11DC0FA9-15D9-4FFF-B550-A7C8A28CD576}"/>
    <dgm:cxn modelId="{AB579169-7082-41DB-A9AD-03A867E33C3C}" type="presOf" srcId="{7A3BAA15-716E-4632-8EB8-BE9B40A0A9C8}" destId="{09DC2CA2-3DD5-4970-898B-7CAD81111F7D}" srcOrd="0" destOrd="0" presId="urn:microsoft.com/office/officeart/2005/8/layout/orgChart1"/>
    <dgm:cxn modelId="{B9379E8D-40E3-4545-8647-C71E6999D25C}" srcId="{02DB4F55-DCF4-4998-B394-7E45DA04DA4C}" destId="{5E4B4241-15C1-4013-ABD2-180AE8563DA7}" srcOrd="0" destOrd="0" parTransId="{975DFE94-147B-409E-BA2A-613D0A406CC0}" sibTransId="{46877F2D-58EB-45AC-92BE-E3DD660A77FE}"/>
    <dgm:cxn modelId="{4B2F2A6D-F559-4D33-BA60-DB8CB5C13997}" type="presOf" srcId="{978298E5-BBDA-43EC-8920-F0C7B085EADA}" destId="{8F99D77E-C064-4AB0-9B00-14E4A2B6B153}" srcOrd="0" destOrd="0" presId="urn:microsoft.com/office/officeart/2005/8/layout/orgChart1"/>
    <dgm:cxn modelId="{05FC37AE-D8B6-4390-9C53-6E12B23D4EE0}" srcId="{762FFD5A-8E45-46D8-BFA2-FBEBFC812E69}" destId="{7242422E-C9B2-49C7-BF04-F5CA62EBBAB7}" srcOrd="1" destOrd="0" parTransId="{C00EA302-F618-4582-ADFA-CC1E83A36EFB}" sibTransId="{95C46686-8C43-4DF5-9EAF-E6E9E88E3E7B}"/>
    <dgm:cxn modelId="{6CAE346C-03C2-4759-BCD6-3C6FD91865AC}" type="presOf" srcId="{F9AF82F6-7C3B-4374-970E-CA2CA443D661}" destId="{9712D637-90D5-45F7-8338-4F1F23A3FF94}" srcOrd="0" destOrd="0" presId="urn:microsoft.com/office/officeart/2005/8/layout/orgChart1"/>
    <dgm:cxn modelId="{E6729B82-5BF2-4BC8-B70A-86973551A3B9}" type="presParOf" srcId="{09DC2CA2-3DD5-4970-898B-7CAD81111F7D}" destId="{42B0D295-0044-4C48-BDCF-5A752B1650FE}" srcOrd="0" destOrd="0" presId="urn:microsoft.com/office/officeart/2005/8/layout/orgChart1"/>
    <dgm:cxn modelId="{D2F52DA0-5205-4E8F-983C-A01E9A687A04}" type="presParOf" srcId="{42B0D295-0044-4C48-BDCF-5A752B1650FE}" destId="{86348460-C834-42EE-B91D-E3C5AB35DD44}" srcOrd="0" destOrd="0" presId="urn:microsoft.com/office/officeart/2005/8/layout/orgChart1"/>
    <dgm:cxn modelId="{0FD56859-6801-4DE5-BF06-91AF7147671B}" type="presParOf" srcId="{86348460-C834-42EE-B91D-E3C5AB35DD44}" destId="{70813603-8E87-4346-844D-91CE4DDE1856}" srcOrd="0" destOrd="0" presId="urn:microsoft.com/office/officeart/2005/8/layout/orgChart1"/>
    <dgm:cxn modelId="{46199727-AA6C-4ABE-9D14-46E92C657384}" type="presParOf" srcId="{86348460-C834-42EE-B91D-E3C5AB35DD44}" destId="{816AF32E-A84C-489F-88DE-F4971A39EA66}" srcOrd="1" destOrd="0" presId="urn:microsoft.com/office/officeart/2005/8/layout/orgChart1"/>
    <dgm:cxn modelId="{F4B593CD-C84C-4549-B04D-14A7FCF9CFCA}" type="presParOf" srcId="{42B0D295-0044-4C48-BDCF-5A752B1650FE}" destId="{95736665-05FE-4FB4-8A50-77A0B9B7B2DF}" srcOrd="1" destOrd="0" presId="urn:microsoft.com/office/officeart/2005/8/layout/orgChart1"/>
    <dgm:cxn modelId="{1ABF1B4B-866A-4148-9499-937FDA96A41F}" type="presParOf" srcId="{95736665-05FE-4FB4-8A50-77A0B9B7B2DF}" destId="{69B54C85-82AA-4D00-B1A8-01ED7FAEC62A}" srcOrd="0" destOrd="0" presId="urn:microsoft.com/office/officeart/2005/8/layout/orgChart1"/>
    <dgm:cxn modelId="{5AA2B3AA-9636-4D5B-AE34-CD8E634F53DC}" type="presParOf" srcId="{95736665-05FE-4FB4-8A50-77A0B9B7B2DF}" destId="{816CE8B4-8C56-4D0F-B1C6-16745E48CDE6}" srcOrd="1" destOrd="0" presId="urn:microsoft.com/office/officeart/2005/8/layout/orgChart1"/>
    <dgm:cxn modelId="{8BC3F654-1EA3-4A3A-BE23-930343BE303E}" type="presParOf" srcId="{816CE8B4-8C56-4D0F-B1C6-16745E48CDE6}" destId="{C3A2D4A6-E016-4C62-8B05-87F634A14215}" srcOrd="0" destOrd="0" presId="urn:microsoft.com/office/officeart/2005/8/layout/orgChart1"/>
    <dgm:cxn modelId="{D0A8FBCB-7544-4C1F-99B2-FB084183B403}" type="presParOf" srcId="{C3A2D4A6-E016-4C62-8B05-87F634A14215}" destId="{A2F9B98A-DCF6-437C-AD17-14A76777B1D3}" srcOrd="0" destOrd="0" presId="urn:microsoft.com/office/officeart/2005/8/layout/orgChart1"/>
    <dgm:cxn modelId="{181EBA40-7C73-4B41-BCE3-08559EC98198}" type="presParOf" srcId="{C3A2D4A6-E016-4C62-8B05-87F634A14215}" destId="{0035298C-EB28-43DF-9012-FD02EB7B92BB}" srcOrd="1" destOrd="0" presId="urn:microsoft.com/office/officeart/2005/8/layout/orgChart1"/>
    <dgm:cxn modelId="{AEABCC2B-C1B9-4C2B-994E-6D3E57C5DAD2}" type="presParOf" srcId="{816CE8B4-8C56-4D0F-B1C6-16745E48CDE6}" destId="{66A28EEA-ACBF-4A4F-BDA4-BA7E5B19D397}" srcOrd="1" destOrd="0" presId="urn:microsoft.com/office/officeart/2005/8/layout/orgChart1"/>
    <dgm:cxn modelId="{1377E327-C5D1-4040-8FC9-AE17D4B541D9}" type="presParOf" srcId="{66A28EEA-ACBF-4A4F-BDA4-BA7E5B19D397}" destId="{B605B50C-6488-470F-B190-2D6232901002}" srcOrd="0" destOrd="0" presId="urn:microsoft.com/office/officeart/2005/8/layout/orgChart1"/>
    <dgm:cxn modelId="{E6ED32BB-0F6C-45C7-8A82-22A5A4A4AF82}" type="presParOf" srcId="{66A28EEA-ACBF-4A4F-BDA4-BA7E5B19D397}" destId="{9D3C2451-6490-4C1F-9CA6-7133DC51021B}" srcOrd="1" destOrd="0" presId="urn:microsoft.com/office/officeart/2005/8/layout/orgChart1"/>
    <dgm:cxn modelId="{8693944E-461C-4968-9CC0-8AB3C1DC633C}" type="presParOf" srcId="{9D3C2451-6490-4C1F-9CA6-7133DC51021B}" destId="{7F579C03-F858-48D2-BC43-AD99338C0B6B}" srcOrd="0" destOrd="0" presId="urn:microsoft.com/office/officeart/2005/8/layout/orgChart1"/>
    <dgm:cxn modelId="{0EC7F6D8-6AE0-4FE2-8B20-EC7AE06519D6}" type="presParOf" srcId="{7F579C03-F858-48D2-BC43-AD99338C0B6B}" destId="{BB27AA9F-E76C-4F25-B219-DCDF612BCF38}" srcOrd="0" destOrd="0" presId="urn:microsoft.com/office/officeart/2005/8/layout/orgChart1"/>
    <dgm:cxn modelId="{49428D9D-11EF-43CC-8E70-9C59B18034D5}" type="presParOf" srcId="{7F579C03-F858-48D2-BC43-AD99338C0B6B}" destId="{0FA3B176-F398-4D25-8D0A-8772C484D42E}" srcOrd="1" destOrd="0" presId="urn:microsoft.com/office/officeart/2005/8/layout/orgChart1"/>
    <dgm:cxn modelId="{D13A242F-ED14-4CE6-B00B-3A0247C8F24B}" type="presParOf" srcId="{9D3C2451-6490-4C1F-9CA6-7133DC51021B}" destId="{5BB5DDA4-2716-496B-A54D-43FB45E25F50}" srcOrd="1" destOrd="0" presId="urn:microsoft.com/office/officeart/2005/8/layout/orgChart1"/>
    <dgm:cxn modelId="{F084A112-79EB-47C6-BE2D-91E7247A8B1B}" type="presParOf" srcId="{9D3C2451-6490-4C1F-9CA6-7133DC51021B}" destId="{68C046D9-9E0E-48D9-B1F7-D7B3462482DC}" srcOrd="2" destOrd="0" presId="urn:microsoft.com/office/officeart/2005/8/layout/orgChart1"/>
    <dgm:cxn modelId="{ADBFC2AC-4717-438D-A0B9-3A512EC32511}" type="presParOf" srcId="{66A28EEA-ACBF-4A4F-BDA4-BA7E5B19D397}" destId="{A2FFF893-C5E8-4D2D-A728-F33C30123AAF}" srcOrd="2" destOrd="0" presId="urn:microsoft.com/office/officeart/2005/8/layout/orgChart1"/>
    <dgm:cxn modelId="{3A4B362E-864A-4EF5-A9F9-B970F97B7AFC}" type="presParOf" srcId="{66A28EEA-ACBF-4A4F-BDA4-BA7E5B19D397}" destId="{CCFF7745-1D6E-45C2-B1A3-A40A8A9192A9}" srcOrd="3" destOrd="0" presId="urn:microsoft.com/office/officeart/2005/8/layout/orgChart1"/>
    <dgm:cxn modelId="{C412D7B5-0D46-4ED0-9503-481B31512F6F}" type="presParOf" srcId="{CCFF7745-1D6E-45C2-B1A3-A40A8A9192A9}" destId="{0205C3A9-8C00-419F-BDEF-9C75025C5750}" srcOrd="0" destOrd="0" presId="urn:microsoft.com/office/officeart/2005/8/layout/orgChart1"/>
    <dgm:cxn modelId="{FF1534D4-5295-4EAB-B3D9-4C3719464B24}" type="presParOf" srcId="{0205C3A9-8C00-419F-BDEF-9C75025C5750}" destId="{FDDE5D2E-95B2-48CF-A7FB-D73D79B2F083}" srcOrd="0" destOrd="0" presId="urn:microsoft.com/office/officeart/2005/8/layout/orgChart1"/>
    <dgm:cxn modelId="{688366A8-E8A0-42FE-8C91-4273663A6D68}" type="presParOf" srcId="{0205C3A9-8C00-419F-BDEF-9C75025C5750}" destId="{4E76409F-524B-405D-84AC-1159D689D733}" srcOrd="1" destOrd="0" presId="urn:microsoft.com/office/officeart/2005/8/layout/orgChart1"/>
    <dgm:cxn modelId="{B7911C11-0D9E-48B2-9E68-98F4F53F6A04}" type="presParOf" srcId="{CCFF7745-1D6E-45C2-B1A3-A40A8A9192A9}" destId="{8984D57A-5A39-4D2F-AA04-DF83CA584643}" srcOrd="1" destOrd="0" presId="urn:microsoft.com/office/officeart/2005/8/layout/orgChart1"/>
    <dgm:cxn modelId="{04FC4D06-9AC1-453E-A025-4DD244E61C8E}" type="presParOf" srcId="{CCFF7745-1D6E-45C2-B1A3-A40A8A9192A9}" destId="{2DE01CC6-1CE9-40CC-A3FB-2EC0FC13EB50}" srcOrd="2" destOrd="0" presId="urn:microsoft.com/office/officeart/2005/8/layout/orgChart1"/>
    <dgm:cxn modelId="{C62EED2B-27AC-4EC3-813D-9A11229EA654}" type="presParOf" srcId="{66A28EEA-ACBF-4A4F-BDA4-BA7E5B19D397}" destId="{9712D637-90D5-45F7-8338-4F1F23A3FF94}" srcOrd="4" destOrd="0" presId="urn:microsoft.com/office/officeart/2005/8/layout/orgChart1"/>
    <dgm:cxn modelId="{2FB66495-BC4A-4C67-9FB8-F8B310A7BFA3}" type="presParOf" srcId="{66A28EEA-ACBF-4A4F-BDA4-BA7E5B19D397}" destId="{6CC6A5C5-3A0E-4405-817F-0A5F091BF367}" srcOrd="5" destOrd="0" presId="urn:microsoft.com/office/officeart/2005/8/layout/orgChart1"/>
    <dgm:cxn modelId="{B0230014-3D3A-42DD-BE24-3B9B0CC7DE8C}" type="presParOf" srcId="{6CC6A5C5-3A0E-4405-817F-0A5F091BF367}" destId="{ABC625C3-12C5-4F70-A6A2-B5DABFB37C8A}" srcOrd="0" destOrd="0" presId="urn:microsoft.com/office/officeart/2005/8/layout/orgChart1"/>
    <dgm:cxn modelId="{5918B9A5-5C9C-40D7-A96B-AE21299539DC}" type="presParOf" srcId="{ABC625C3-12C5-4F70-A6A2-B5DABFB37C8A}" destId="{70D81940-84AA-4E89-9CE6-27DAD61CE576}" srcOrd="0" destOrd="0" presId="urn:microsoft.com/office/officeart/2005/8/layout/orgChart1"/>
    <dgm:cxn modelId="{A6692930-B50C-426F-AF6D-DC08AD183786}" type="presParOf" srcId="{ABC625C3-12C5-4F70-A6A2-B5DABFB37C8A}" destId="{E0AC191D-283D-46EB-BC63-2B2BC573075E}" srcOrd="1" destOrd="0" presId="urn:microsoft.com/office/officeart/2005/8/layout/orgChart1"/>
    <dgm:cxn modelId="{0CE204E3-2F38-4EF7-8040-D2111F8295CE}" type="presParOf" srcId="{6CC6A5C5-3A0E-4405-817F-0A5F091BF367}" destId="{84937868-D2D7-42E2-9192-EB76F8A48958}" srcOrd="1" destOrd="0" presId="urn:microsoft.com/office/officeart/2005/8/layout/orgChart1"/>
    <dgm:cxn modelId="{BE0504C3-C063-4079-BEF5-0CA23A572F5B}" type="presParOf" srcId="{6CC6A5C5-3A0E-4405-817F-0A5F091BF367}" destId="{6713E46F-5EF5-45FB-965C-B48E7FB23FE3}" srcOrd="2" destOrd="0" presId="urn:microsoft.com/office/officeart/2005/8/layout/orgChart1"/>
    <dgm:cxn modelId="{00B7A968-112B-4464-A4C4-9CED107B6BDD}" type="presParOf" srcId="{66A28EEA-ACBF-4A4F-BDA4-BA7E5B19D397}" destId="{FB773771-323D-4021-BD03-85FF5808F12E}" srcOrd="6" destOrd="0" presId="urn:microsoft.com/office/officeart/2005/8/layout/orgChart1"/>
    <dgm:cxn modelId="{80FA7202-6B34-4557-A1E1-6AD9241F747C}" type="presParOf" srcId="{66A28EEA-ACBF-4A4F-BDA4-BA7E5B19D397}" destId="{6E612BF3-675D-4C96-96CE-231B38C89D28}" srcOrd="7" destOrd="0" presId="urn:microsoft.com/office/officeart/2005/8/layout/orgChart1"/>
    <dgm:cxn modelId="{D667C55A-9CA9-4336-A7F9-8A6C63D4FED7}" type="presParOf" srcId="{6E612BF3-675D-4C96-96CE-231B38C89D28}" destId="{9F6FD85A-7068-438F-B620-2B118C3BF4FE}" srcOrd="0" destOrd="0" presId="urn:microsoft.com/office/officeart/2005/8/layout/orgChart1"/>
    <dgm:cxn modelId="{89FEBD8F-8BFC-4A7B-A578-34352EED0A3A}" type="presParOf" srcId="{9F6FD85A-7068-438F-B620-2B118C3BF4FE}" destId="{6514E036-6379-431B-85FD-D2C36476831A}" srcOrd="0" destOrd="0" presId="urn:microsoft.com/office/officeart/2005/8/layout/orgChart1"/>
    <dgm:cxn modelId="{ED4D2FBE-715C-4055-A097-4C657549A80E}" type="presParOf" srcId="{9F6FD85A-7068-438F-B620-2B118C3BF4FE}" destId="{14FAA102-83A1-495D-AEC0-0687D7690127}" srcOrd="1" destOrd="0" presId="urn:microsoft.com/office/officeart/2005/8/layout/orgChart1"/>
    <dgm:cxn modelId="{987ABF4F-C61D-4143-B82C-91CDC74899A0}" type="presParOf" srcId="{6E612BF3-675D-4C96-96CE-231B38C89D28}" destId="{B8FC17A7-E8B2-4865-89AB-CFD5DE2D5C02}" srcOrd="1" destOrd="0" presId="urn:microsoft.com/office/officeart/2005/8/layout/orgChart1"/>
    <dgm:cxn modelId="{59B84D90-68AF-4EEA-922A-523792481406}" type="presParOf" srcId="{6E612BF3-675D-4C96-96CE-231B38C89D28}" destId="{6329C319-577B-48BA-AAAC-87D6120A455F}" srcOrd="2" destOrd="0" presId="urn:microsoft.com/office/officeart/2005/8/layout/orgChart1"/>
    <dgm:cxn modelId="{B43163DE-D053-457B-9C7F-81C25BEE7D67}" type="presParOf" srcId="{816CE8B4-8C56-4D0F-B1C6-16745E48CDE6}" destId="{9C6A9466-3633-481C-95C1-CBD277410FCA}" srcOrd="2" destOrd="0" presId="urn:microsoft.com/office/officeart/2005/8/layout/orgChart1"/>
    <dgm:cxn modelId="{FD3F7430-4541-4E31-9314-66B12712A40D}" type="presParOf" srcId="{95736665-05FE-4FB4-8A50-77A0B9B7B2DF}" destId="{1B1FAB6C-0662-462E-A9F0-66B70B649983}" srcOrd="2" destOrd="0" presId="urn:microsoft.com/office/officeart/2005/8/layout/orgChart1"/>
    <dgm:cxn modelId="{4873F410-96B6-42C3-A842-D26101A75301}" type="presParOf" srcId="{95736665-05FE-4FB4-8A50-77A0B9B7B2DF}" destId="{D3CF906F-F1FD-47EB-8B76-B99C8777844F}" srcOrd="3" destOrd="0" presId="urn:microsoft.com/office/officeart/2005/8/layout/orgChart1"/>
    <dgm:cxn modelId="{F7CC7D07-AD1E-4EEC-8EBF-72CA626D4CDE}" type="presParOf" srcId="{D3CF906F-F1FD-47EB-8B76-B99C8777844F}" destId="{57332F9D-C2A3-4AA5-A6D5-C3E3D5508B51}" srcOrd="0" destOrd="0" presId="urn:microsoft.com/office/officeart/2005/8/layout/orgChart1"/>
    <dgm:cxn modelId="{F3F61B6A-DF2B-4A8C-9E99-34CD25759095}" type="presParOf" srcId="{57332F9D-C2A3-4AA5-A6D5-C3E3D5508B51}" destId="{083E5A45-28F5-4144-8960-DC52D8BE9EE8}" srcOrd="0" destOrd="0" presId="urn:microsoft.com/office/officeart/2005/8/layout/orgChart1"/>
    <dgm:cxn modelId="{A1089038-EAD9-493A-9DE7-0C91744B6BAC}" type="presParOf" srcId="{57332F9D-C2A3-4AA5-A6D5-C3E3D5508B51}" destId="{305329B5-4896-4C6B-8B34-07FE835D28D0}" srcOrd="1" destOrd="0" presId="urn:microsoft.com/office/officeart/2005/8/layout/orgChart1"/>
    <dgm:cxn modelId="{0538DFF7-B3B8-4B5A-A3AD-A203D46D6D1F}" type="presParOf" srcId="{D3CF906F-F1FD-47EB-8B76-B99C8777844F}" destId="{3469DD26-EF19-47D4-9596-299D81D061C8}" srcOrd="1" destOrd="0" presId="urn:microsoft.com/office/officeart/2005/8/layout/orgChart1"/>
    <dgm:cxn modelId="{887C0444-B8F7-4530-8295-C367A2A98605}" type="presParOf" srcId="{3469DD26-EF19-47D4-9596-299D81D061C8}" destId="{8F99D77E-C064-4AB0-9B00-14E4A2B6B153}" srcOrd="0" destOrd="0" presId="urn:microsoft.com/office/officeart/2005/8/layout/orgChart1"/>
    <dgm:cxn modelId="{28E210CA-9942-407C-BB1F-717DFBAA282F}" type="presParOf" srcId="{3469DD26-EF19-47D4-9596-299D81D061C8}" destId="{8A696504-FCBE-412D-A4B7-0C93C4340250}" srcOrd="1" destOrd="0" presId="urn:microsoft.com/office/officeart/2005/8/layout/orgChart1"/>
    <dgm:cxn modelId="{E0BA2BA1-25DC-4154-847E-36DDD0B489B3}" type="presParOf" srcId="{8A696504-FCBE-412D-A4B7-0C93C4340250}" destId="{452490F8-EF22-438E-8BEE-1E00FAC7BE3F}" srcOrd="0" destOrd="0" presId="urn:microsoft.com/office/officeart/2005/8/layout/orgChart1"/>
    <dgm:cxn modelId="{183AEDDC-3E6C-4D58-A9F5-04957284E2C5}" type="presParOf" srcId="{452490F8-EF22-438E-8BEE-1E00FAC7BE3F}" destId="{7043359F-70FC-4003-A826-3238FAFF39D4}" srcOrd="0" destOrd="0" presId="urn:microsoft.com/office/officeart/2005/8/layout/orgChart1"/>
    <dgm:cxn modelId="{7ACD11C0-8A36-4F6B-AE0F-79AA48B2EC28}" type="presParOf" srcId="{452490F8-EF22-438E-8BEE-1E00FAC7BE3F}" destId="{C27804E9-839E-4C5B-A8EF-251F19BE003B}" srcOrd="1" destOrd="0" presId="urn:microsoft.com/office/officeart/2005/8/layout/orgChart1"/>
    <dgm:cxn modelId="{7495D82C-F2D4-4F1B-BEB8-D5B344547128}" type="presParOf" srcId="{8A696504-FCBE-412D-A4B7-0C93C4340250}" destId="{2602B180-8D98-4A21-BBE0-B293088FBE04}" srcOrd="1" destOrd="0" presId="urn:microsoft.com/office/officeart/2005/8/layout/orgChart1"/>
    <dgm:cxn modelId="{C5072809-6BED-4122-B817-8E24EF5F0E37}" type="presParOf" srcId="{8A696504-FCBE-412D-A4B7-0C93C4340250}" destId="{893CEDE5-2E77-4DE3-BC40-C798F99143FA}" srcOrd="2" destOrd="0" presId="urn:microsoft.com/office/officeart/2005/8/layout/orgChart1"/>
    <dgm:cxn modelId="{505C096B-CBE4-4ECD-A8E7-2CDFB9D0A17C}" type="presParOf" srcId="{3469DD26-EF19-47D4-9596-299D81D061C8}" destId="{782AE83B-99F0-43BC-889C-E03E5C2554CF}" srcOrd="2" destOrd="0" presId="urn:microsoft.com/office/officeart/2005/8/layout/orgChart1"/>
    <dgm:cxn modelId="{EC53F7CA-B0B6-43F0-9E3B-5277E2B73223}" type="presParOf" srcId="{3469DD26-EF19-47D4-9596-299D81D061C8}" destId="{FAB06AEE-380F-4742-980E-3F948477E240}" srcOrd="3" destOrd="0" presId="urn:microsoft.com/office/officeart/2005/8/layout/orgChart1"/>
    <dgm:cxn modelId="{04ACFF4D-3FB5-4F40-9F01-28C891E85843}" type="presParOf" srcId="{FAB06AEE-380F-4742-980E-3F948477E240}" destId="{DB244D88-098C-4CC0-83FB-3A8AC17D44A7}" srcOrd="0" destOrd="0" presId="urn:microsoft.com/office/officeart/2005/8/layout/orgChart1"/>
    <dgm:cxn modelId="{CFDAFF85-34C4-44E9-862C-8FAE2C8A319B}" type="presParOf" srcId="{DB244D88-098C-4CC0-83FB-3A8AC17D44A7}" destId="{54EFD4AE-39B2-46C6-9683-7EB2340689E6}" srcOrd="0" destOrd="0" presId="urn:microsoft.com/office/officeart/2005/8/layout/orgChart1"/>
    <dgm:cxn modelId="{81F896F3-02CE-4D84-886D-78EC9F817304}" type="presParOf" srcId="{DB244D88-098C-4CC0-83FB-3A8AC17D44A7}" destId="{04B22BCD-BC3C-45CC-B6A1-721744AC7C76}" srcOrd="1" destOrd="0" presId="urn:microsoft.com/office/officeart/2005/8/layout/orgChart1"/>
    <dgm:cxn modelId="{0890F056-CD9D-4E02-BB1D-B76DFFE9DBCF}" type="presParOf" srcId="{FAB06AEE-380F-4742-980E-3F948477E240}" destId="{BCC4AF6B-4F59-4B88-B82E-2760F51FD960}" srcOrd="1" destOrd="0" presId="urn:microsoft.com/office/officeart/2005/8/layout/orgChart1"/>
    <dgm:cxn modelId="{B43C742E-C8F7-445C-8346-F5B8ED009AD7}" type="presParOf" srcId="{FAB06AEE-380F-4742-980E-3F948477E240}" destId="{99CDBCED-CEFB-4688-B12B-BA277B22A0B6}" srcOrd="2" destOrd="0" presId="urn:microsoft.com/office/officeart/2005/8/layout/orgChart1"/>
    <dgm:cxn modelId="{DA6F5073-CA03-4D14-A37A-4A6BA3BE85D8}" type="presParOf" srcId="{D3CF906F-F1FD-47EB-8B76-B99C8777844F}" destId="{1D4CF765-BFF2-4A18-AAED-5B2D847D3D0E}" srcOrd="2" destOrd="0" presId="urn:microsoft.com/office/officeart/2005/8/layout/orgChart1"/>
    <dgm:cxn modelId="{CB77ADFB-A47C-4A18-897F-3A439180BAAE}" type="presParOf" srcId="{42B0D295-0044-4C48-BDCF-5A752B1650FE}" destId="{470B6110-99DD-47B8-9EC3-0EE66A5A5090}"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C13630A7-E736-43F9-B50B-22DD8007A926}" type="datetimeFigureOut">
              <a:rPr lang="en-US"/>
              <a:pPr>
                <a:defRPr/>
              </a:pPr>
              <a:t>5/16/2016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1AE744DC-C6A0-49E9-90F8-B4AAFE303591}" type="slidenum">
              <a:rPr lang="en-US"/>
              <a:pPr>
                <a:defRPr/>
              </a:pPr>
              <a:t>‹#›</a:t>
            </a:fld>
            <a:endParaRPr lang="en-US"/>
          </a:p>
        </p:txBody>
      </p:sp>
    </p:spTree>
    <p:extLst>
      <p:ext uri="{BB962C8B-B14F-4D97-AF65-F5344CB8AC3E}">
        <p14:creationId xmlns:p14="http://schemas.microsoft.com/office/powerpoint/2010/main" val="41902755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E0487A4-F1BC-403E-B6E1-4B3E82243769}" type="datetimeFigureOut">
              <a:rPr lang="ru-RU" smtClean="0"/>
              <a:pPr/>
              <a:t>16.05.2016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96D3CF-28C5-4EE5-84FE-6FAD270F6B98}" type="slidenum">
              <a:rPr lang="ru-RU" smtClean="0"/>
              <a:pPr/>
              <a:t>‹#›</a:t>
            </a:fld>
            <a:endParaRPr lang="ru-RU"/>
          </a:p>
        </p:txBody>
      </p:sp>
    </p:spTree>
    <p:extLst>
      <p:ext uri="{BB962C8B-B14F-4D97-AF65-F5344CB8AC3E}">
        <p14:creationId xmlns:p14="http://schemas.microsoft.com/office/powerpoint/2010/main" val="34668228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n.wikipedia.org/wiki/Polycyclic_aromatic_hydrocarbon"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9"/>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9pPr>
          </a:lstStyle>
          <a:p>
            <a:pPr>
              <a:spcBef>
                <a:spcPct val="0"/>
              </a:spcBef>
              <a:buClrTx/>
              <a:buFontTx/>
              <a:buNone/>
            </a:pPr>
            <a:fld id="{48407BFA-DACD-40A5-AC28-772F57F2A81F}" type="slidenum">
              <a:rPr lang="lv-LV" altLang="en-US" smtClean="0">
                <a:latin typeface="Calibri" panose="020F0502020204030204" pitchFamily="34" charset="0"/>
                <a:ea typeface="Microsoft YaHei" panose="020B0503020204020204" pitchFamily="34" charset="-122"/>
              </a:rPr>
              <a:pPr>
                <a:spcBef>
                  <a:spcPct val="0"/>
                </a:spcBef>
                <a:buClrTx/>
                <a:buFontTx/>
                <a:buNone/>
              </a:pPr>
              <a:t>23</a:t>
            </a:fld>
            <a:endParaRPr lang="lv-LV" altLang="en-US" smtClean="0">
              <a:latin typeface="Calibri" panose="020F0502020204030204" pitchFamily="34" charset="0"/>
              <a:ea typeface="Microsoft YaHei" panose="020B0503020204020204" pitchFamily="34" charset="-122"/>
            </a:endParaRPr>
          </a:p>
        </p:txBody>
      </p:sp>
      <p:sp>
        <p:nvSpPr>
          <p:cNvPr id="28673" name="Text Box 1"/>
          <p:cNvSpPr>
            <a:spLocks noGrp="1" noRot="1" noChangeAspect="1" noChangeArrowheads="1"/>
          </p:cNvSpPr>
          <p:nvPr>
            <p:ph type="sldImg"/>
          </p:nvPr>
        </p:nvSpPr>
        <p:spPr>
          <a:xfrm>
            <a:off x="1143000" y="685800"/>
            <a:ext cx="4572000" cy="3429000"/>
          </a:xfrm>
          <a:solidFill>
            <a:srgbClr val="FFFFFF"/>
          </a:solidFill>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28674" name="Text Box 2"/>
          <p:cNvSpPr>
            <a:spLocks noGrp="1" noChangeArrowheads="1"/>
          </p:cNvSpPr>
          <p:nvPr>
            <p:ph type="body" idx="1"/>
          </p:nvPr>
        </p:nvSpPr>
        <p:spPr>
          <a:xfrm>
            <a:off x="685800" y="4343400"/>
            <a:ext cx="5486400" cy="4114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buFont typeface="Times New Roman" charset="0"/>
              <a:buNone/>
              <a:defRPr/>
            </a:pPr>
            <a:endParaRPr lang="en-US" smtClean="0">
              <a:ea typeface="ＭＳ Ｐゴシック" charset="0"/>
              <a:cs typeface="+mn-cs"/>
            </a:endParaRPr>
          </a:p>
        </p:txBody>
      </p:sp>
    </p:spTree>
    <p:extLst>
      <p:ext uri="{BB962C8B-B14F-4D97-AF65-F5344CB8AC3E}">
        <p14:creationId xmlns:p14="http://schemas.microsoft.com/office/powerpoint/2010/main" val="3504737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xfrm>
            <a:off x="992188" y="768350"/>
            <a:ext cx="5114925" cy="3836988"/>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t-EE" dirty="0" err="1" smtClean="0"/>
              <a:t>According</a:t>
            </a:r>
            <a:r>
              <a:rPr lang="et-EE" dirty="0" smtClean="0"/>
              <a:t> </a:t>
            </a:r>
            <a:r>
              <a:rPr lang="et-EE" dirty="0" err="1" smtClean="0"/>
              <a:t>to</a:t>
            </a:r>
            <a:r>
              <a:rPr lang="et-EE" dirty="0" smtClean="0"/>
              <a:t> </a:t>
            </a:r>
            <a:r>
              <a:rPr lang="et-EE" dirty="0" err="1" smtClean="0"/>
              <a:t>goal</a:t>
            </a:r>
            <a:r>
              <a:rPr lang="et-EE" dirty="0" smtClean="0"/>
              <a:t> </a:t>
            </a:r>
            <a:r>
              <a:rPr lang="et-EE" dirty="0" err="1" smtClean="0"/>
              <a:t>of</a:t>
            </a:r>
            <a:r>
              <a:rPr lang="en-GB" dirty="0" smtClean="0"/>
              <a:t> GEOILWATCH project, oil sensing sensor </a:t>
            </a:r>
            <a:r>
              <a:rPr lang="et-EE" dirty="0" err="1" smtClean="0"/>
              <a:t>was</a:t>
            </a:r>
            <a:r>
              <a:rPr lang="en-GB" dirty="0" smtClean="0"/>
              <a:t> integrated in the </a:t>
            </a:r>
            <a:r>
              <a:rPr lang="et-EE" dirty="0" err="1" smtClean="0"/>
              <a:t>FerryBox</a:t>
            </a:r>
            <a:r>
              <a:rPr lang="et-EE" dirty="0" smtClean="0"/>
              <a:t> </a:t>
            </a:r>
            <a:r>
              <a:rPr lang="en-GB" dirty="0" smtClean="0"/>
              <a:t>system. </a:t>
            </a:r>
            <a:r>
              <a:rPr lang="et-EE" dirty="0" err="1" smtClean="0"/>
              <a:t>The</a:t>
            </a:r>
            <a:r>
              <a:rPr lang="et-EE" dirty="0" smtClean="0"/>
              <a:t> </a:t>
            </a:r>
            <a:r>
              <a:rPr lang="en-GB" dirty="0" smtClean="0"/>
              <a:t>sensor </a:t>
            </a:r>
            <a:r>
              <a:rPr lang="et-EE" dirty="0" err="1" smtClean="0"/>
              <a:t>should</a:t>
            </a:r>
            <a:r>
              <a:rPr lang="en-GB" dirty="0" smtClean="0"/>
              <a:t> detect oil spills and remaining of the oil in surface layer of the sea, at the fairways, supported by rest of the system (data collection, primary analyses and data transmission) and to inform relevant authorities in real time. </a:t>
            </a:r>
            <a:endParaRPr lang="et-EE" dirty="0" smtClean="0"/>
          </a:p>
          <a:p>
            <a:pPr eaLnBrk="1" hangingPunct="1">
              <a:spcBef>
                <a:spcPct val="0"/>
              </a:spcBef>
            </a:pPr>
            <a:endParaRPr lang="et-EE" b="1" dirty="0" smtClean="0"/>
          </a:p>
          <a:p>
            <a:pPr eaLnBrk="1" hangingPunct="1">
              <a:spcBef>
                <a:spcPct val="0"/>
              </a:spcBef>
            </a:pPr>
            <a:r>
              <a:rPr lang="et-EE" b="1" dirty="0" smtClean="0"/>
              <a:t>4. </a:t>
            </a:r>
            <a:r>
              <a:rPr lang="et-EE" b="1" dirty="0" err="1" smtClean="0"/>
              <a:t>Integration</a:t>
            </a:r>
            <a:r>
              <a:rPr lang="et-EE" b="1" dirty="0" smtClean="0"/>
              <a:t> </a:t>
            </a:r>
            <a:r>
              <a:rPr lang="et-EE" b="1" dirty="0" err="1" smtClean="0"/>
              <a:t>of</a:t>
            </a:r>
            <a:r>
              <a:rPr lang="et-EE" b="1" dirty="0" smtClean="0"/>
              <a:t> </a:t>
            </a:r>
            <a:r>
              <a:rPr lang="et-EE" b="1" dirty="0" err="1" smtClean="0"/>
              <a:t>UviLux</a:t>
            </a:r>
            <a:r>
              <a:rPr lang="et-EE" b="1" dirty="0" smtClean="0"/>
              <a:t> </a:t>
            </a:r>
            <a:r>
              <a:rPr lang="en-US" b="1" dirty="0" smtClean="0"/>
              <a:t>UV </a:t>
            </a:r>
            <a:r>
              <a:rPr lang="en-US" b="1" dirty="0" err="1" smtClean="0"/>
              <a:t>fluorometer</a:t>
            </a:r>
            <a:r>
              <a:rPr lang="en-US" b="1" dirty="0" smtClean="0"/>
              <a:t> in </a:t>
            </a:r>
            <a:r>
              <a:rPr lang="en-US" b="1" dirty="0" err="1" smtClean="0"/>
              <a:t>FerryBox</a:t>
            </a:r>
            <a:r>
              <a:rPr lang="en-US" b="1" dirty="0" smtClean="0"/>
              <a:t> system for PAH </a:t>
            </a:r>
            <a:r>
              <a:rPr lang="et-EE" b="1" dirty="0" smtClean="0"/>
              <a:t>(</a:t>
            </a:r>
            <a:r>
              <a:rPr lang="et-EE" b="1" dirty="0" err="1" smtClean="0"/>
              <a:t>oil</a:t>
            </a:r>
            <a:r>
              <a:rPr lang="et-EE" b="1" dirty="0" smtClean="0"/>
              <a:t> </a:t>
            </a:r>
            <a:r>
              <a:rPr lang="et-EE" b="1" dirty="0" err="1" smtClean="0"/>
              <a:t>in</a:t>
            </a:r>
            <a:r>
              <a:rPr lang="et-EE" b="1" dirty="0" smtClean="0"/>
              <a:t> </a:t>
            </a:r>
            <a:r>
              <a:rPr lang="et-EE" b="1" dirty="0" err="1" smtClean="0"/>
              <a:t>water</a:t>
            </a:r>
            <a:r>
              <a:rPr lang="et-EE" b="1" dirty="0" smtClean="0"/>
              <a:t>) (PAH -  </a:t>
            </a:r>
            <a:r>
              <a:rPr lang="en-GB" u="sng" dirty="0" smtClean="0">
                <a:hlinkClick r:id="rId3" tooltip="Polycyclic aromatic hydrocarbon"/>
              </a:rPr>
              <a:t>Polycyclic aromatic hydrocarbon</a:t>
            </a:r>
            <a:r>
              <a:rPr lang="et-EE" u="sng" dirty="0" smtClean="0"/>
              <a:t>)</a:t>
            </a:r>
            <a:r>
              <a:rPr lang="en-GB" dirty="0" smtClean="0"/>
              <a:t>, </a:t>
            </a:r>
            <a:r>
              <a:rPr lang="en-US" b="1" dirty="0" smtClean="0"/>
              <a:t>measurements </a:t>
            </a:r>
            <a:endParaRPr lang="et-EE" b="1" dirty="0" smtClean="0"/>
          </a:p>
          <a:p>
            <a:pPr eaLnBrk="1" hangingPunct="1">
              <a:spcBef>
                <a:spcPct val="0"/>
              </a:spcBef>
            </a:pPr>
            <a:r>
              <a:rPr lang="en-US" dirty="0" smtClean="0"/>
              <a:t>The </a:t>
            </a:r>
            <a:r>
              <a:rPr lang="en-US" dirty="0" err="1" smtClean="0"/>
              <a:t>UviLux</a:t>
            </a:r>
            <a:r>
              <a:rPr lang="en-US" dirty="0" smtClean="0"/>
              <a:t> is an innovative, sensitive, low cost, </a:t>
            </a:r>
            <a:r>
              <a:rPr lang="en-US" i="1" dirty="0" smtClean="0"/>
              <a:t>in-situ </a:t>
            </a:r>
            <a:r>
              <a:rPr lang="en-US" dirty="0" smtClean="0"/>
              <a:t>digital UV </a:t>
            </a:r>
            <a:r>
              <a:rPr lang="en-US" dirty="0" err="1" smtClean="0"/>
              <a:t>fluorometer</a:t>
            </a:r>
            <a:r>
              <a:rPr lang="en-US" dirty="0" smtClean="0"/>
              <a:t> providing many unique features. Variants of the </a:t>
            </a:r>
            <a:r>
              <a:rPr lang="en-US" dirty="0" err="1" smtClean="0"/>
              <a:t>UviLux</a:t>
            </a:r>
            <a:r>
              <a:rPr lang="en-US" dirty="0" smtClean="0"/>
              <a:t> enable real-time monitoring of the following parameters: Polycyclic Aromatic Hydrocarbon (PAH); </a:t>
            </a:r>
            <a:r>
              <a:rPr lang="en-US" dirty="0" err="1" smtClean="0"/>
              <a:t>Coloured</a:t>
            </a:r>
            <a:r>
              <a:rPr lang="en-US" dirty="0" smtClean="0"/>
              <a:t> Dissolved Organic Matter (CDOM); Tryptophan like fluorescence, which is a surrogate marker for Biological Oxygen Demand (BOD) and is associated with bacterial contamination in waste, recycled and natural water supplies; and Optical Brighteners used for detecting household wastewater misconnections.</a:t>
            </a:r>
            <a:endParaRPr lang="et-EE" dirty="0" smtClean="0"/>
          </a:p>
          <a:p>
            <a:pPr eaLnBrk="1" hangingPunct="1">
              <a:spcBef>
                <a:spcPct val="0"/>
              </a:spcBef>
            </a:pPr>
            <a:endParaRPr lang="et-EE" b="1" dirty="0" smtClean="0"/>
          </a:p>
          <a:p>
            <a:pPr eaLnBrk="1" hangingPunct="1">
              <a:spcBef>
                <a:spcPct val="0"/>
              </a:spcBef>
            </a:pPr>
            <a:r>
              <a:rPr lang="en-US" b="1" dirty="0" smtClean="0"/>
              <a:t>4.4  Getting data from </a:t>
            </a:r>
            <a:r>
              <a:rPr lang="en-US" b="1" dirty="0" err="1" smtClean="0"/>
              <a:t>UviLux</a:t>
            </a:r>
            <a:r>
              <a:rPr lang="en-US" b="1" dirty="0" smtClean="0"/>
              <a:t> </a:t>
            </a:r>
            <a:r>
              <a:rPr lang="en-US" b="1" dirty="0" err="1" smtClean="0"/>
              <a:t>flurometer</a:t>
            </a:r>
            <a:endParaRPr lang="et-EE" b="1" dirty="0" smtClean="0"/>
          </a:p>
          <a:p>
            <a:pPr eaLnBrk="1" hangingPunct="1">
              <a:spcBef>
                <a:spcPct val="0"/>
              </a:spcBef>
            </a:pPr>
            <a:r>
              <a:rPr lang="en-US" dirty="0" smtClean="0"/>
              <a:t>The </a:t>
            </a:r>
            <a:r>
              <a:rPr lang="en-US" dirty="0" err="1" smtClean="0"/>
              <a:t>UviLux</a:t>
            </a:r>
            <a:r>
              <a:rPr lang="en-US" dirty="0" smtClean="0"/>
              <a:t> instrument has both analogue and digital interfaces. The digital interface is permanently enabled, but the analogue output may be enabled or disabled as required.</a:t>
            </a:r>
            <a:endParaRPr lang="et-EE" dirty="0" smtClean="0"/>
          </a:p>
          <a:p>
            <a:pPr eaLnBrk="1" hangingPunct="1">
              <a:spcBef>
                <a:spcPct val="0"/>
              </a:spcBef>
            </a:pPr>
            <a:r>
              <a:rPr lang="en-US" dirty="0" err="1" smtClean="0"/>
              <a:t>UviLux</a:t>
            </a:r>
            <a:r>
              <a:rPr lang="en-US" dirty="0" smtClean="0"/>
              <a:t> </a:t>
            </a:r>
            <a:r>
              <a:rPr lang="en-US" dirty="0" err="1" smtClean="0"/>
              <a:t>fluorometer</a:t>
            </a:r>
            <a:r>
              <a:rPr lang="en-US" dirty="0" smtClean="0"/>
              <a:t> signal outputs allow integration of the sensor with </a:t>
            </a:r>
            <a:r>
              <a:rPr lang="en-US" dirty="0" err="1" smtClean="0"/>
              <a:t>FerryBox</a:t>
            </a:r>
            <a:r>
              <a:rPr lang="en-US" dirty="0" smtClean="0"/>
              <a:t> system on board M/S ROMANTIKA, both through digital and analog interfaces.</a:t>
            </a:r>
            <a:r>
              <a:rPr lang="et-EE" dirty="0" smtClean="0"/>
              <a:t> T</a:t>
            </a:r>
            <a:r>
              <a:rPr lang="en-GB" dirty="0" smtClean="0"/>
              <a:t>he data </a:t>
            </a:r>
            <a:r>
              <a:rPr lang="et-EE" dirty="0" err="1" smtClean="0"/>
              <a:t>is</a:t>
            </a:r>
            <a:r>
              <a:rPr lang="et-EE" dirty="0" smtClean="0"/>
              <a:t> </a:t>
            </a:r>
            <a:r>
              <a:rPr lang="et-EE" dirty="0" err="1" smtClean="0"/>
              <a:t>recorded</a:t>
            </a:r>
            <a:r>
              <a:rPr lang="et-EE" dirty="0" smtClean="0"/>
              <a:t> </a:t>
            </a:r>
            <a:r>
              <a:rPr lang="en-GB" dirty="0" smtClean="0"/>
              <a:t>every minute, data transmission from ship into on shore FTP server also occurs with one minute interval, which allow set up the real time alert systems to all parameters and for oil contamination particularly. Settings of the GSM/GPRS  modem are remotely adjustable during operation.</a:t>
            </a:r>
            <a:r>
              <a:rPr lang="et-EE" dirty="0" smtClean="0"/>
              <a:t> </a:t>
            </a:r>
            <a:r>
              <a:rPr lang="en-GB" dirty="0" smtClean="0"/>
              <a:t>On-line system that enables opportunity for (near) real-time observation, both, environmental parameters and system’s condition. Different parameter values are visualized operationally colour coded, additional option is display data table. </a:t>
            </a:r>
            <a:endParaRPr lang="et-EE" dirty="0" smtClean="0"/>
          </a:p>
          <a:p>
            <a:pPr eaLnBrk="1" hangingPunct="1">
              <a:spcBef>
                <a:spcPct val="0"/>
              </a:spcBef>
            </a:pPr>
            <a:r>
              <a:rPr lang="et-EE" b="1" dirty="0" smtClean="0"/>
              <a:t>4.6 </a:t>
            </a:r>
            <a:r>
              <a:rPr lang="en-US" b="1" dirty="0" err="1" smtClean="0"/>
              <a:t>UviLux</a:t>
            </a:r>
            <a:r>
              <a:rPr lang="en-US" b="1" dirty="0" smtClean="0"/>
              <a:t> flow chamber</a:t>
            </a:r>
            <a:endParaRPr lang="et-EE" b="1" dirty="0" smtClean="0"/>
          </a:p>
          <a:p>
            <a:pPr eaLnBrk="1" hangingPunct="1">
              <a:spcBef>
                <a:spcPct val="0"/>
              </a:spcBef>
            </a:pPr>
            <a:r>
              <a:rPr lang="en-US" dirty="0" smtClean="0"/>
              <a:t>The Flow Chamber for </a:t>
            </a:r>
            <a:r>
              <a:rPr lang="en-US" dirty="0" err="1" smtClean="0"/>
              <a:t>UviLux</a:t>
            </a:r>
            <a:r>
              <a:rPr lang="en-US" dirty="0" smtClean="0"/>
              <a:t> </a:t>
            </a:r>
            <a:r>
              <a:rPr lang="en-US" dirty="0" err="1" smtClean="0"/>
              <a:t>fluorometer</a:t>
            </a:r>
            <a:r>
              <a:rPr lang="en-US" dirty="0" smtClean="0"/>
              <a:t> has been designed for in-line measurement applications. Incoming flow is directed across the face of the measurement window to minimize the build-up of silt while also ensuring good sample mixing. Maximum pressure in Flow Chamber is rated to 10Bar. Flow Chamber and its connections fit with existing </a:t>
            </a:r>
            <a:r>
              <a:rPr lang="en-US" dirty="0" err="1" smtClean="0"/>
              <a:t>FerryBox</a:t>
            </a:r>
            <a:r>
              <a:rPr lang="en-US" dirty="0" smtClean="0"/>
              <a:t> system on board M/S ROMANTIKA</a:t>
            </a:r>
            <a:endParaRPr lang="et-EE" dirty="0" smtClean="0"/>
          </a:p>
          <a:p>
            <a:pPr eaLnBrk="1" hangingPunct="1">
              <a:spcBef>
                <a:spcPct val="0"/>
              </a:spcBef>
            </a:pPr>
            <a:endParaRPr lang="et-EE" dirty="0" smtClean="0"/>
          </a:p>
        </p:txBody>
      </p:sp>
      <p:sp>
        <p:nvSpPr>
          <p:cNvPr id="2253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58D3FC4-37A9-4A17-B000-BD120A40C82B}" type="slidenum">
              <a:rPr lang="et-EE"/>
              <a:pPr fontAlgn="base">
                <a:spcBef>
                  <a:spcPct val="0"/>
                </a:spcBef>
                <a:spcAft>
                  <a:spcPct val="0"/>
                </a:spcAft>
                <a:defRPr/>
              </a:pPr>
              <a:t>27</a:t>
            </a:fld>
            <a:endParaRPr lang="et-EE"/>
          </a:p>
        </p:txBody>
      </p:sp>
    </p:spTree>
    <p:extLst>
      <p:ext uri="{BB962C8B-B14F-4D97-AF65-F5344CB8AC3E}">
        <p14:creationId xmlns:p14="http://schemas.microsoft.com/office/powerpoint/2010/main" val="1400363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992188" y="768350"/>
            <a:ext cx="5114925" cy="3836988"/>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29898F5-40E3-4F18-A26C-B3A4494A57D2}" type="slidenum">
              <a:rPr lang="et-EE"/>
              <a:pPr fontAlgn="base">
                <a:spcBef>
                  <a:spcPct val="0"/>
                </a:spcBef>
                <a:spcAft>
                  <a:spcPct val="0"/>
                </a:spcAft>
                <a:defRPr/>
              </a:pPr>
              <a:t>28</a:t>
            </a:fld>
            <a:endParaRPr lang="et-EE"/>
          </a:p>
        </p:txBody>
      </p:sp>
    </p:spTree>
    <p:extLst>
      <p:ext uri="{BB962C8B-B14F-4D97-AF65-F5344CB8AC3E}">
        <p14:creationId xmlns:p14="http://schemas.microsoft.com/office/powerpoint/2010/main" val="1278007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B9146E9-B96B-462D-99F8-90E1571C831D}" type="slidenum">
              <a:rPr lang="en-US" smtClean="0">
                <a:solidFill>
                  <a:srgbClr val="000000"/>
                </a:solidFill>
              </a:rPr>
              <a:pPr/>
              <a:t>29</a:t>
            </a:fld>
            <a:endParaRPr lang="en-US">
              <a:solidFill>
                <a:srgbClr val="000000"/>
              </a:solidFill>
            </a:endParaRPr>
          </a:p>
        </p:txBody>
      </p:sp>
    </p:spTree>
    <p:extLst>
      <p:ext uri="{BB962C8B-B14F-4D97-AF65-F5344CB8AC3E}">
        <p14:creationId xmlns:p14="http://schemas.microsoft.com/office/powerpoint/2010/main" val="14192605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9"/>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9pPr>
          </a:lstStyle>
          <a:p>
            <a:pPr>
              <a:spcBef>
                <a:spcPct val="0"/>
              </a:spcBef>
              <a:buClrTx/>
              <a:buFontTx/>
              <a:buNone/>
            </a:pPr>
            <a:fld id="{48407BFA-DACD-40A5-AC28-772F57F2A81F}" type="slidenum">
              <a:rPr lang="lv-LV" altLang="en-US" smtClean="0">
                <a:latin typeface="Calibri" panose="020F0502020204030204" pitchFamily="34" charset="0"/>
                <a:ea typeface="Microsoft YaHei" panose="020B0503020204020204" pitchFamily="34" charset="-122"/>
              </a:rPr>
              <a:pPr>
                <a:spcBef>
                  <a:spcPct val="0"/>
                </a:spcBef>
                <a:buClrTx/>
                <a:buFontTx/>
                <a:buNone/>
              </a:pPr>
              <a:t>30</a:t>
            </a:fld>
            <a:endParaRPr lang="lv-LV" altLang="en-US" smtClean="0">
              <a:latin typeface="Calibri" panose="020F0502020204030204" pitchFamily="34" charset="0"/>
              <a:ea typeface="Microsoft YaHei" panose="020B0503020204020204" pitchFamily="34" charset="-122"/>
            </a:endParaRPr>
          </a:p>
        </p:txBody>
      </p:sp>
      <p:sp>
        <p:nvSpPr>
          <p:cNvPr id="28673" name="Text Box 1"/>
          <p:cNvSpPr>
            <a:spLocks noGrp="1" noRot="1" noChangeAspect="1" noChangeArrowheads="1"/>
          </p:cNvSpPr>
          <p:nvPr>
            <p:ph type="sldImg"/>
          </p:nvPr>
        </p:nvSpPr>
        <p:spPr>
          <a:xfrm>
            <a:off x="1143000" y="685800"/>
            <a:ext cx="4572000" cy="3429000"/>
          </a:xfrm>
          <a:solidFill>
            <a:srgbClr val="FFFFFF"/>
          </a:solidFill>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28674" name="Text Box 2"/>
          <p:cNvSpPr>
            <a:spLocks noGrp="1" noChangeArrowheads="1"/>
          </p:cNvSpPr>
          <p:nvPr>
            <p:ph type="body" idx="1"/>
          </p:nvPr>
        </p:nvSpPr>
        <p:spPr>
          <a:xfrm>
            <a:off x="685800" y="4343400"/>
            <a:ext cx="5486400" cy="4114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buFont typeface="Times New Roman" charset="0"/>
              <a:buNone/>
              <a:defRPr/>
            </a:pPr>
            <a:endParaRPr lang="en-US" smtClean="0">
              <a:ea typeface="ＭＳ Ｐゴシック" charset="0"/>
              <a:cs typeface="+mn-cs"/>
            </a:endParaRPr>
          </a:p>
        </p:txBody>
      </p:sp>
    </p:spTree>
    <p:extLst>
      <p:ext uri="{BB962C8B-B14F-4D97-AF65-F5344CB8AC3E}">
        <p14:creationId xmlns:p14="http://schemas.microsoft.com/office/powerpoint/2010/main" val="27725816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9"/>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9pPr>
          </a:lstStyle>
          <a:p>
            <a:pPr>
              <a:spcBef>
                <a:spcPct val="0"/>
              </a:spcBef>
              <a:buClrTx/>
              <a:buFontTx/>
              <a:buNone/>
            </a:pPr>
            <a:fld id="{078AE931-3DAE-4BEA-B8B6-972481CEB984}" type="slidenum">
              <a:rPr lang="lv-LV" altLang="en-US" smtClean="0">
                <a:latin typeface="Calibri" panose="020F0502020204030204" pitchFamily="34" charset="0"/>
                <a:ea typeface="Microsoft YaHei" panose="020B0503020204020204" pitchFamily="34" charset="-122"/>
              </a:rPr>
              <a:pPr>
                <a:spcBef>
                  <a:spcPct val="0"/>
                </a:spcBef>
                <a:buClrTx/>
                <a:buFontTx/>
                <a:buNone/>
              </a:pPr>
              <a:t>31</a:t>
            </a:fld>
            <a:endParaRPr lang="lv-LV" altLang="en-US" smtClean="0">
              <a:latin typeface="Calibri" panose="020F0502020204030204" pitchFamily="34" charset="0"/>
              <a:ea typeface="Microsoft YaHei" panose="020B0503020204020204" pitchFamily="34" charset="-122"/>
            </a:endParaRPr>
          </a:p>
        </p:txBody>
      </p:sp>
      <p:sp>
        <p:nvSpPr>
          <p:cNvPr id="27649" name="Text Box 1"/>
          <p:cNvSpPr>
            <a:spLocks noGrp="1" noRot="1" noChangeAspect="1" noChangeArrowheads="1"/>
          </p:cNvSpPr>
          <p:nvPr>
            <p:ph type="sldImg"/>
          </p:nvPr>
        </p:nvSpPr>
        <p:spPr>
          <a:xfrm>
            <a:off x="1143000" y="685800"/>
            <a:ext cx="4572000" cy="3429000"/>
          </a:xfrm>
          <a:solidFill>
            <a:srgbClr val="FFFFFF"/>
          </a:solidFill>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27650" name="Text Box 2"/>
          <p:cNvSpPr>
            <a:spLocks noGrp="1" noChangeArrowheads="1"/>
          </p:cNvSpPr>
          <p:nvPr>
            <p:ph type="body" idx="1"/>
          </p:nvPr>
        </p:nvSpPr>
        <p:spPr>
          <a:xfrm>
            <a:off x="685800" y="4343400"/>
            <a:ext cx="5486400" cy="4114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buFont typeface="Times New Roman" charset="0"/>
              <a:buNone/>
              <a:defRPr/>
            </a:pPr>
            <a:endParaRPr lang="en-US" smtClean="0">
              <a:ea typeface="ＭＳ Ｐゴシック" charset="0"/>
              <a:cs typeface="+mn-cs"/>
            </a:endParaRPr>
          </a:p>
        </p:txBody>
      </p:sp>
    </p:spTree>
    <p:extLst>
      <p:ext uri="{BB962C8B-B14F-4D97-AF65-F5344CB8AC3E}">
        <p14:creationId xmlns:p14="http://schemas.microsoft.com/office/powerpoint/2010/main" val="15133631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Rectangle 9"/>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9pPr>
          </a:lstStyle>
          <a:p>
            <a:pPr>
              <a:spcBef>
                <a:spcPct val="0"/>
              </a:spcBef>
              <a:buClrTx/>
              <a:buFontTx/>
              <a:buNone/>
            </a:pPr>
            <a:fld id="{916C7E8B-1F97-44AE-86B5-B43EE3E53246}" type="slidenum">
              <a:rPr lang="lv-LV" altLang="en-US" smtClean="0">
                <a:latin typeface="Calibri" panose="020F0502020204030204" pitchFamily="34" charset="0"/>
                <a:ea typeface="Microsoft YaHei" panose="020B0503020204020204" pitchFamily="34" charset="-122"/>
              </a:rPr>
              <a:pPr>
                <a:spcBef>
                  <a:spcPct val="0"/>
                </a:spcBef>
                <a:buClrTx/>
                <a:buFontTx/>
                <a:buNone/>
              </a:pPr>
              <a:t>32</a:t>
            </a:fld>
            <a:endParaRPr lang="lv-LV" altLang="en-US" smtClean="0">
              <a:latin typeface="Calibri" panose="020F0502020204030204" pitchFamily="34" charset="0"/>
              <a:ea typeface="Microsoft YaHei" panose="020B0503020204020204" pitchFamily="34" charset="-122"/>
            </a:endParaRPr>
          </a:p>
        </p:txBody>
      </p:sp>
      <p:sp>
        <p:nvSpPr>
          <p:cNvPr id="27649" name="Text Box 1"/>
          <p:cNvSpPr>
            <a:spLocks noGrp="1" noRot="1" noChangeAspect="1" noChangeArrowheads="1"/>
          </p:cNvSpPr>
          <p:nvPr>
            <p:ph type="sldImg"/>
          </p:nvPr>
        </p:nvSpPr>
        <p:spPr>
          <a:xfrm>
            <a:off x="1143000" y="685800"/>
            <a:ext cx="4572000" cy="3429000"/>
          </a:xfrm>
          <a:solidFill>
            <a:srgbClr val="FFFFFF"/>
          </a:solidFill>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27650" name="Text Box 2"/>
          <p:cNvSpPr>
            <a:spLocks noGrp="1" noChangeArrowheads="1"/>
          </p:cNvSpPr>
          <p:nvPr>
            <p:ph type="body" idx="1"/>
          </p:nvPr>
        </p:nvSpPr>
        <p:spPr>
          <a:xfrm>
            <a:off x="685800" y="4343400"/>
            <a:ext cx="5486400" cy="4114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buFont typeface="Times New Roman" charset="0"/>
              <a:buNone/>
              <a:defRPr/>
            </a:pPr>
            <a:endParaRPr lang="en-US" smtClean="0">
              <a:ea typeface="ＭＳ Ｐゴシック" charset="0"/>
              <a:cs typeface="+mn-cs"/>
            </a:endParaRPr>
          </a:p>
        </p:txBody>
      </p:sp>
    </p:spTree>
    <p:extLst>
      <p:ext uri="{BB962C8B-B14F-4D97-AF65-F5344CB8AC3E}">
        <p14:creationId xmlns:p14="http://schemas.microsoft.com/office/powerpoint/2010/main" val="27385594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9"/>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ea typeface="MS PGothic" panose="020B0600070205080204" pitchFamily="34" charset="-128"/>
              </a:defRPr>
            </a:lvl9pPr>
          </a:lstStyle>
          <a:p>
            <a:pPr>
              <a:spcBef>
                <a:spcPct val="0"/>
              </a:spcBef>
              <a:buClrTx/>
              <a:buFontTx/>
              <a:buNone/>
            </a:pPr>
            <a:fld id="{E7DB0C89-8C33-4D4A-B1EA-329CE88E49AC}" type="slidenum">
              <a:rPr lang="lv-LV" altLang="en-US" smtClean="0">
                <a:latin typeface="Calibri" panose="020F0502020204030204" pitchFamily="34" charset="0"/>
                <a:ea typeface="Microsoft YaHei" panose="020B0503020204020204" pitchFamily="34" charset="-122"/>
              </a:rPr>
              <a:pPr>
                <a:spcBef>
                  <a:spcPct val="0"/>
                </a:spcBef>
                <a:buClrTx/>
                <a:buFontTx/>
                <a:buNone/>
              </a:pPr>
              <a:t>33</a:t>
            </a:fld>
            <a:endParaRPr lang="lv-LV" altLang="en-US" smtClean="0">
              <a:latin typeface="Calibri" panose="020F0502020204030204" pitchFamily="34" charset="0"/>
              <a:ea typeface="Microsoft YaHei" panose="020B0503020204020204" pitchFamily="34" charset="-122"/>
            </a:endParaRPr>
          </a:p>
        </p:txBody>
      </p:sp>
      <p:sp>
        <p:nvSpPr>
          <p:cNvPr id="27649" name="Text Box 1"/>
          <p:cNvSpPr>
            <a:spLocks noGrp="1" noRot="1" noChangeAspect="1" noChangeArrowheads="1"/>
          </p:cNvSpPr>
          <p:nvPr>
            <p:ph type="sldImg"/>
          </p:nvPr>
        </p:nvSpPr>
        <p:spPr>
          <a:xfrm>
            <a:off x="1143000" y="685800"/>
            <a:ext cx="4572000" cy="3429000"/>
          </a:xfrm>
          <a:solidFill>
            <a:srgbClr val="FFFFFF"/>
          </a:solidFill>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27650" name="Text Box 2"/>
          <p:cNvSpPr>
            <a:spLocks noGrp="1" noChangeArrowheads="1"/>
          </p:cNvSpPr>
          <p:nvPr>
            <p:ph type="body" idx="1"/>
          </p:nvPr>
        </p:nvSpPr>
        <p:spPr>
          <a:xfrm>
            <a:off x="685800" y="4343400"/>
            <a:ext cx="5486400" cy="4114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buFont typeface="Times New Roman" charset="0"/>
              <a:buNone/>
              <a:defRPr/>
            </a:pPr>
            <a:endParaRPr lang="en-US" smtClean="0">
              <a:ea typeface="ＭＳ Ｐゴシック" charset="0"/>
              <a:cs typeface="+mn-cs"/>
            </a:endParaRPr>
          </a:p>
        </p:txBody>
      </p:sp>
    </p:spTree>
    <p:extLst>
      <p:ext uri="{BB962C8B-B14F-4D97-AF65-F5344CB8AC3E}">
        <p14:creationId xmlns:p14="http://schemas.microsoft.com/office/powerpoint/2010/main" val="4293949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lt-LT"/>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lt-LT"/>
          </a:p>
        </p:txBody>
      </p:sp>
      <p:sp>
        <p:nvSpPr>
          <p:cNvPr id="4" name="Date Placeholder 3"/>
          <p:cNvSpPr>
            <a:spLocks noGrp="1"/>
          </p:cNvSpPr>
          <p:nvPr>
            <p:ph type="dt" sz="half" idx="10"/>
          </p:nvPr>
        </p:nvSpPr>
        <p:spPr/>
        <p:txBody>
          <a:bodyPr/>
          <a:lstStyle/>
          <a:p>
            <a:pPr>
              <a:defRPr/>
            </a:pPr>
            <a:fld id="{35CA280A-14CD-4D85-B4AA-9EB6AA255489}" type="datetime1">
              <a:rPr lang="en-US" smtClean="0"/>
              <a:pPr>
                <a:defRPr/>
              </a:pPr>
              <a:t>5/16/2016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51BB9F38-1099-443E-967E-519A6B58B40F}" type="slidenum">
              <a:rPr lang="en-US" smtClean="0"/>
              <a:pPr>
                <a:defRPr/>
              </a:pPr>
              <a:t>‹#›</a:t>
            </a:fld>
            <a:endParaRPr lang="en-US"/>
          </a:p>
        </p:txBody>
      </p:sp>
    </p:spTree>
  </p:cSld>
  <p:clrMapOvr>
    <a:masterClrMapping/>
  </p:clrMapOvr>
  <p:transition advClick="0" advTm="3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lt-LT"/>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t-LT"/>
          </a:p>
        </p:txBody>
      </p:sp>
      <p:sp>
        <p:nvSpPr>
          <p:cNvPr id="4" name="Date Placeholder 3"/>
          <p:cNvSpPr>
            <a:spLocks noGrp="1"/>
          </p:cNvSpPr>
          <p:nvPr>
            <p:ph type="dt" sz="half" idx="10"/>
          </p:nvPr>
        </p:nvSpPr>
        <p:spPr/>
        <p:txBody>
          <a:bodyPr/>
          <a:lstStyle/>
          <a:p>
            <a:pPr>
              <a:defRPr/>
            </a:pPr>
            <a:fld id="{53F029EA-9F69-4E43-9486-49F244633CD2}" type="datetime1">
              <a:rPr lang="en-US" smtClean="0"/>
              <a:pPr>
                <a:defRPr/>
              </a:pPr>
              <a:t>5/16/2016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A242F05-3C98-402F-9ACF-E2B9298B25B0}" type="slidenum">
              <a:rPr lang="en-US" smtClean="0"/>
              <a:pPr>
                <a:defRPr/>
              </a:pPr>
              <a:t>‹#›</a:t>
            </a:fld>
            <a:endParaRPr lang="en-US"/>
          </a:p>
        </p:txBody>
      </p:sp>
    </p:spTree>
  </p:cSld>
  <p:clrMapOvr>
    <a:masterClrMapping/>
  </p:clrMapOvr>
  <p:transition advClick="0" advTm="3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lt-LT"/>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t-LT"/>
          </a:p>
        </p:txBody>
      </p:sp>
      <p:sp>
        <p:nvSpPr>
          <p:cNvPr id="4" name="Date Placeholder 3"/>
          <p:cNvSpPr>
            <a:spLocks noGrp="1"/>
          </p:cNvSpPr>
          <p:nvPr>
            <p:ph type="dt" sz="half" idx="10"/>
          </p:nvPr>
        </p:nvSpPr>
        <p:spPr/>
        <p:txBody>
          <a:bodyPr/>
          <a:lstStyle/>
          <a:p>
            <a:pPr>
              <a:defRPr/>
            </a:pPr>
            <a:fld id="{2EA7C11E-F8C4-410F-95EF-2306267CB60C}" type="datetime1">
              <a:rPr lang="en-US" smtClean="0"/>
              <a:pPr>
                <a:defRPr/>
              </a:pPr>
              <a:t>5/16/2016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E89AE98E-5A60-4A31-A2E4-4601C38B2EAA}" type="slidenum">
              <a:rPr lang="en-US" smtClean="0"/>
              <a:pPr>
                <a:defRPr/>
              </a:pPr>
              <a:t>‹#›</a:t>
            </a:fld>
            <a:endParaRPr lang="en-US"/>
          </a:p>
        </p:txBody>
      </p:sp>
    </p:spTree>
  </p:cSld>
  <p:clrMapOvr>
    <a:masterClrMapping/>
  </p:clrMapOvr>
  <p:transition advClick="0" advTm="3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lt-LT"/>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t-LT"/>
          </a:p>
        </p:txBody>
      </p:sp>
      <p:sp>
        <p:nvSpPr>
          <p:cNvPr id="4" name="Date Placeholder 3"/>
          <p:cNvSpPr>
            <a:spLocks noGrp="1"/>
          </p:cNvSpPr>
          <p:nvPr>
            <p:ph type="dt" sz="half" idx="10"/>
          </p:nvPr>
        </p:nvSpPr>
        <p:spPr/>
        <p:txBody>
          <a:bodyPr/>
          <a:lstStyle/>
          <a:p>
            <a:pPr>
              <a:defRPr/>
            </a:pPr>
            <a:fld id="{01363A02-A34E-4D9E-BA4C-FFBCF693D897}" type="datetime1">
              <a:rPr lang="en-US" smtClean="0"/>
              <a:pPr>
                <a:defRPr/>
              </a:pPr>
              <a:t>5/16/2016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58D2D3D-AEB8-461C-9028-892EFEE118F7}" type="slidenum">
              <a:rPr lang="en-US" smtClean="0"/>
              <a:pPr>
                <a:defRPr/>
              </a:pPr>
              <a:t>‹#›</a:t>
            </a:fld>
            <a:endParaRPr lang="en-US"/>
          </a:p>
        </p:txBody>
      </p:sp>
    </p:spTree>
  </p:cSld>
  <p:clrMapOvr>
    <a:masterClrMapping/>
  </p:clrMapOvr>
  <p:transition advClick="0" advTm="3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lt-LT"/>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4C96C438-2EA0-4B76-A044-FD728EFAEE33}" type="datetime1">
              <a:rPr lang="en-US" smtClean="0"/>
              <a:pPr>
                <a:defRPr/>
              </a:pPr>
              <a:t>5/16/2016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F66E6D3-4395-4B8E-8AA3-75A88DFF01F0}" type="slidenum">
              <a:rPr lang="en-US" smtClean="0"/>
              <a:pPr>
                <a:defRPr/>
              </a:pPr>
              <a:t>‹#›</a:t>
            </a:fld>
            <a:endParaRPr lang="en-US"/>
          </a:p>
        </p:txBody>
      </p:sp>
    </p:spTree>
  </p:cSld>
  <p:clrMapOvr>
    <a:masterClrMapping/>
  </p:clrMapOvr>
  <p:transition advClick="0" advTm="3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lt-LT"/>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t-LT"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t-LT"/>
          </a:p>
        </p:txBody>
      </p:sp>
      <p:sp>
        <p:nvSpPr>
          <p:cNvPr id="5" name="Date Placeholder 4"/>
          <p:cNvSpPr>
            <a:spLocks noGrp="1"/>
          </p:cNvSpPr>
          <p:nvPr>
            <p:ph type="dt" sz="half" idx="10"/>
          </p:nvPr>
        </p:nvSpPr>
        <p:spPr/>
        <p:txBody>
          <a:bodyPr/>
          <a:lstStyle/>
          <a:p>
            <a:pPr>
              <a:defRPr/>
            </a:pPr>
            <a:fld id="{9DFC211F-95AE-4923-A3A1-976FB447F21E}" type="datetime1">
              <a:rPr lang="en-US" smtClean="0"/>
              <a:pPr>
                <a:defRPr/>
              </a:pPr>
              <a:t>5/16/2016</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0D3BA847-4C98-48E6-9CE7-3436913C173E}" type="slidenum">
              <a:rPr lang="en-US" smtClean="0"/>
              <a:pPr>
                <a:defRPr/>
              </a:pPr>
              <a:t>‹#›</a:t>
            </a:fld>
            <a:endParaRPr lang="en-US"/>
          </a:p>
        </p:txBody>
      </p:sp>
    </p:spTree>
  </p:cSld>
  <p:clrMapOvr>
    <a:masterClrMapping/>
  </p:clrMapOvr>
  <p:transition advClick="0" advTm="3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lt-LT"/>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t-LT"/>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t-LT"/>
          </a:p>
        </p:txBody>
      </p:sp>
      <p:sp>
        <p:nvSpPr>
          <p:cNvPr id="7" name="Date Placeholder 6"/>
          <p:cNvSpPr>
            <a:spLocks noGrp="1"/>
          </p:cNvSpPr>
          <p:nvPr>
            <p:ph type="dt" sz="half" idx="10"/>
          </p:nvPr>
        </p:nvSpPr>
        <p:spPr/>
        <p:txBody>
          <a:bodyPr/>
          <a:lstStyle/>
          <a:p>
            <a:pPr>
              <a:defRPr/>
            </a:pPr>
            <a:fld id="{A0354741-35CA-4A85-BD96-C3543A54A0C9}" type="datetime1">
              <a:rPr lang="en-US" smtClean="0"/>
              <a:pPr>
                <a:defRPr/>
              </a:pPr>
              <a:t>5/16/2016</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2F0D054C-2360-4B89-A4EA-768BD8C2F491}" type="slidenum">
              <a:rPr lang="en-US" smtClean="0"/>
              <a:pPr>
                <a:defRPr/>
              </a:pPr>
              <a:t>‹#›</a:t>
            </a:fld>
            <a:endParaRPr lang="en-US"/>
          </a:p>
        </p:txBody>
      </p:sp>
    </p:spTree>
  </p:cSld>
  <p:clrMapOvr>
    <a:masterClrMapping/>
  </p:clrMapOvr>
  <p:transition advClick="0" advTm="3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lt-LT"/>
          </a:p>
        </p:txBody>
      </p:sp>
      <p:sp>
        <p:nvSpPr>
          <p:cNvPr id="3" name="Date Placeholder 2"/>
          <p:cNvSpPr>
            <a:spLocks noGrp="1"/>
          </p:cNvSpPr>
          <p:nvPr>
            <p:ph type="dt" sz="half" idx="10"/>
          </p:nvPr>
        </p:nvSpPr>
        <p:spPr/>
        <p:txBody>
          <a:bodyPr/>
          <a:lstStyle/>
          <a:p>
            <a:pPr>
              <a:defRPr/>
            </a:pPr>
            <a:fld id="{9E412477-3E32-401D-BC9F-017C73132351}" type="datetime1">
              <a:rPr lang="en-US" smtClean="0"/>
              <a:pPr>
                <a:defRPr/>
              </a:pPr>
              <a:t>5/16/2016</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09F365B1-184A-4373-818E-A7229EE4B123}" type="slidenum">
              <a:rPr lang="en-US" smtClean="0"/>
              <a:pPr>
                <a:defRPr/>
              </a:pPr>
              <a:t>‹#›</a:t>
            </a:fld>
            <a:endParaRPr lang="en-US"/>
          </a:p>
        </p:txBody>
      </p:sp>
    </p:spTree>
  </p:cSld>
  <p:clrMapOvr>
    <a:masterClrMapping/>
  </p:clrMapOvr>
  <p:transition advClick="0" advTm="3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C0610595-8535-40A8-9C4C-8F9C5C17E5B6}" type="datetime1">
              <a:rPr lang="en-US" smtClean="0"/>
              <a:pPr>
                <a:defRPr/>
              </a:pPr>
              <a:t>5/16/2016</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6C291485-79AB-403D-899A-75E645A49017}" type="slidenum">
              <a:rPr lang="en-US" smtClean="0"/>
              <a:pPr>
                <a:defRPr/>
              </a:pPr>
              <a:t>‹#›</a:t>
            </a:fld>
            <a:endParaRPr lang="en-US"/>
          </a:p>
        </p:txBody>
      </p:sp>
    </p:spTree>
  </p:cSld>
  <p:clrMapOvr>
    <a:masterClrMapping/>
  </p:clrMapOvr>
  <p:transition advClick="0" advTm="3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lt-LT"/>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t-LT"/>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9395AFBA-85BD-4086-9F12-BAFE7619B511}" type="datetime1">
              <a:rPr lang="en-US" smtClean="0"/>
              <a:pPr>
                <a:defRPr/>
              </a:pPr>
              <a:t>5/16/2016</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87C38BC3-2BDF-4743-B16C-4DBF9086F2CD}" type="slidenum">
              <a:rPr lang="en-US" smtClean="0"/>
              <a:pPr>
                <a:defRPr/>
              </a:pPr>
              <a:t>‹#›</a:t>
            </a:fld>
            <a:endParaRPr lang="en-US"/>
          </a:p>
        </p:txBody>
      </p:sp>
    </p:spTree>
  </p:cSld>
  <p:clrMapOvr>
    <a:masterClrMapping/>
  </p:clrMapOvr>
  <p:transition advClick="0" advTm="3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lt-LT"/>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lt-LT"/>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588D45E1-B07E-440C-853D-23EA7B870E02}" type="datetime1">
              <a:rPr lang="en-US" smtClean="0"/>
              <a:pPr>
                <a:defRPr/>
              </a:pPr>
              <a:t>5/16/2016</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640C0C0-BDAF-4903-9EE4-FF721555627A}" type="slidenum">
              <a:rPr lang="en-US" smtClean="0"/>
              <a:pPr>
                <a:defRPr/>
              </a:pPr>
              <a:t>‹#›</a:t>
            </a:fld>
            <a:endParaRPr lang="en-US"/>
          </a:p>
        </p:txBody>
      </p:sp>
    </p:spTree>
  </p:cSld>
  <p:clrMapOvr>
    <a:masterClrMapping/>
  </p:clrMapOvr>
  <p:transition advClick="0" advTm="3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Fons 1.jp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 y="0"/>
            <a:ext cx="9145075" cy="6858000"/>
          </a:xfrm>
          <a:prstGeom prst="rect">
            <a:avLst/>
          </a:prstGeom>
        </p:spPr>
      </p:pic>
      <p:sp>
        <p:nvSpPr>
          <p:cNvPr id="2" name="Title Placeholder 1"/>
          <p:cNvSpPr>
            <a:spLocks noGrp="1"/>
          </p:cNvSpPr>
          <p:nvPr>
            <p:ph type="title"/>
          </p:nvPr>
        </p:nvSpPr>
        <p:spPr>
          <a:xfrm>
            <a:off x="245526" y="274638"/>
            <a:ext cx="7138157" cy="1143000"/>
          </a:xfrm>
          <a:prstGeom prst="rect">
            <a:avLst/>
          </a:prstGeom>
        </p:spPr>
        <p:txBody>
          <a:bodyPr vert="horz" lIns="91440" tIns="45720" rIns="91440" bIns="45720" rtlCol="0" anchor="ctr">
            <a:normAutofit/>
          </a:bodyPr>
          <a:lstStyle/>
          <a:p>
            <a:r>
              <a:rPr lang="en-US" smtClean="0"/>
              <a:t>Click to edit Master title style</a:t>
            </a:r>
            <a:endParaRPr lang="lt-LT"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t-LT"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a:defRPr>
            </a:lvl1pPr>
          </a:lstStyle>
          <a:p>
            <a:pPr>
              <a:defRPr/>
            </a:pPr>
            <a:fld id="{85548115-52E2-467A-8283-886A3F139D60}" type="datetime1">
              <a:rPr lang="en-US" smtClean="0"/>
              <a:pPr>
                <a:defRPr/>
              </a:pPr>
              <a:t>5/16/2016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a:defRPr>
            </a:lvl1pPr>
          </a:lstStyle>
          <a:p>
            <a:pPr>
              <a:defRPr/>
            </a:pPr>
            <a:fld id="{56DAFF69-EDBD-4C1B-8809-10D7C911615D}"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advClick="0" advTm="3000"/>
  <p:hf hdr="0" ftr="0" dt="0"/>
  <p:txStyles>
    <p:titleStyle>
      <a:lvl1pPr algn="ctr" defTabSz="457200" rtl="0" eaLnBrk="1" latinLnBrk="0" hangingPunct="1">
        <a:spcBef>
          <a:spcPct val="0"/>
        </a:spcBef>
        <a:buNone/>
        <a:defRPr sz="4400" kern="1200">
          <a:solidFill>
            <a:schemeClr val="tx1"/>
          </a:solidFill>
          <a:latin typeface="Arial"/>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Arial"/>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Arial"/>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Arial"/>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Arial"/>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Arial"/>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lt-L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8.png"/><Relationship Id="rId7"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jpeg"/><Relationship Id="rId7" Type="http://schemas.openxmlformats.org/officeDocument/2006/relationships/image" Target="../media/image4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jpeg"/><Relationship Id="rId10" Type="http://schemas.openxmlformats.org/officeDocument/2006/relationships/image" Target="../media/image48.png"/><Relationship Id="rId4" Type="http://schemas.openxmlformats.org/officeDocument/2006/relationships/image" Target="../media/image42.jpeg"/><Relationship Id="rId9" Type="http://schemas.openxmlformats.org/officeDocument/2006/relationships/image" Target="../media/image47.png"/></Relationships>
</file>

<file path=ppt/slides/_rels/slide28.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50.jpeg"/><Relationship Id="rId7" Type="http://schemas.openxmlformats.org/officeDocument/2006/relationships/image" Target="../media/image53.wm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52.png"/><Relationship Id="rId4" Type="http://schemas.openxmlformats.org/officeDocument/2006/relationships/image" Target="../media/image51.jpeg"/></Relationships>
</file>

<file path=ppt/slides/_rels/slide2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7.jpeg"/><Relationship Id="rId4" Type="http://schemas.openxmlformats.org/officeDocument/2006/relationships/image" Target="../media/image56.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61.jpeg"/><Relationship Id="rId4" Type="http://schemas.openxmlformats.org/officeDocument/2006/relationships/image" Target="../media/image60.jpeg"/></Relationships>
</file>

<file path=ppt/slides/_rels/slide3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63.jpeg"/></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E:\My Documents\Document_01\Urbach\RTU\AERTI\Atributika un simbolika\Logo\BEST\Super\Aerti logo modified[1].JPG"/>
          <p:cNvPicPr/>
          <p:nvPr/>
        </p:nvPicPr>
        <p:blipFill>
          <a:blip r:embed="rId2">
            <a:extLst>
              <a:ext uri="{28A0092B-C50C-407E-A947-70E740481C1C}">
                <a14:useLocalDpi xmlns:a14="http://schemas.microsoft.com/office/drawing/2010/main" val="0"/>
              </a:ext>
            </a:extLst>
          </a:blip>
          <a:stretch>
            <a:fillRect/>
          </a:stretch>
        </p:blipFill>
        <p:spPr bwMode="auto">
          <a:xfrm>
            <a:off x="192447" y="238500"/>
            <a:ext cx="1122324" cy="887216"/>
          </a:xfrm>
          <a:prstGeom prst="rect">
            <a:avLst/>
          </a:prstGeom>
          <a:noFill/>
          <a:ln w="9525">
            <a:noFill/>
            <a:miter lim="800000"/>
            <a:headEnd/>
            <a:tailEnd/>
          </a:ln>
        </p:spPr>
      </p:pic>
      <p:sp>
        <p:nvSpPr>
          <p:cNvPr id="7" name="Text Box 1"/>
          <p:cNvSpPr txBox="1">
            <a:spLocks noGrp="1" noChangeArrowheads="1"/>
          </p:cNvSpPr>
          <p:nvPr>
            <p:ph type="ctrTitle"/>
          </p:nvPr>
        </p:nvSpPr>
        <p:spPr bwMode="auto">
          <a:xfrm>
            <a:off x="106878" y="1773730"/>
            <a:ext cx="9144000" cy="171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normAutofit fontScale="90000"/>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9pPr>
          </a:lstStyle>
          <a:p>
            <a:pPr algn="ctr" eaLnBrk="1" hangingPunct="1">
              <a:buSzPct val="100000"/>
            </a:pPr>
            <a:endParaRPr lang="lv-LV" altLang="lv-LV" sz="2400" b="1" dirty="0">
              <a:solidFill>
                <a:srgbClr val="000000"/>
              </a:solidFill>
            </a:endParaRPr>
          </a:p>
          <a:p>
            <a:pPr algn="ctr" eaLnBrk="1" hangingPunct="1">
              <a:buSzPct val="100000"/>
            </a:pPr>
            <a:r>
              <a:rPr lang="lv-LV" altLang="lv-LV" sz="3200" b="1" dirty="0">
                <a:solidFill>
                  <a:srgbClr val="000000"/>
                </a:solidFill>
              </a:rPr>
              <a:t>   </a:t>
            </a:r>
            <a:r>
              <a:rPr lang="en-US" altLang="lv-LV" sz="2800" b="1" dirty="0">
                <a:solidFill>
                  <a:srgbClr val="000000"/>
                </a:solidFill>
              </a:rPr>
              <a:t>Baltic SEA </a:t>
            </a:r>
            <a:r>
              <a:rPr lang="en-US" altLang="lv-LV" sz="2800" b="1" dirty="0" err="1">
                <a:solidFill>
                  <a:srgbClr val="000000"/>
                </a:solidFill>
              </a:rPr>
              <a:t>inteGrated</a:t>
            </a:r>
            <a:r>
              <a:rPr lang="en-US" altLang="lv-LV" sz="2800" b="1" dirty="0">
                <a:solidFill>
                  <a:srgbClr val="000000"/>
                </a:solidFill>
              </a:rPr>
              <a:t> unmanned aerial </a:t>
            </a:r>
            <a:r>
              <a:rPr lang="en-US" altLang="lv-LV" sz="2800" b="1" dirty="0" err="1">
                <a:solidFill>
                  <a:srgbClr val="000000"/>
                </a:solidFill>
              </a:rPr>
              <a:t>vehicLE</a:t>
            </a:r>
            <a:r>
              <a:rPr lang="en-US" altLang="lv-LV" sz="2800" b="1" dirty="0">
                <a:solidFill>
                  <a:srgbClr val="000000"/>
                </a:solidFill>
              </a:rPr>
              <a:t> multifunctional monitoring system for resurveying of shipping routes </a:t>
            </a:r>
            <a:r>
              <a:rPr lang="lv-LV" altLang="lv-LV" sz="2800" b="1" dirty="0">
                <a:solidFill>
                  <a:srgbClr val="000000"/>
                </a:solidFill>
              </a:rPr>
              <a:t> </a:t>
            </a:r>
            <a:r>
              <a:rPr lang="en-US" altLang="lv-LV" sz="2800" b="1" dirty="0">
                <a:solidFill>
                  <a:srgbClr val="000000"/>
                </a:solidFill>
              </a:rPr>
              <a:t>(SEAGLE)</a:t>
            </a:r>
          </a:p>
        </p:txBody>
      </p:sp>
      <p:sp>
        <p:nvSpPr>
          <p:cNvPr id="11" name="Text Box 2"/>
          <p:cNvSpPr txBox="1">
            <a:spLocks noChangeArrowheads="1"/>
          </p:cNvSpPr>
          <p:nvPr/>
        </p:nvSpPr>
        <p:spPr bwMode="auto">
          <a:xfrm>
            <a:off x="376732" y="3901912"/>
            <a:ext cx="8377237"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9pPr>
          </a:lstStyle>
          <a:p>
            <a:pPr algn="ctr" eaLnBrk="1" hangingPunct="1">
              <a:spcBef>
                <a:spcPts val="600"/>
              </a:spcBef>
              <a:buSzPct val="100000"/>
            </a:pPr>
            <a:r>
              <a:rPr lang="lv-LV" altLang="lv-LV" sz="2800" i="1" dirty="0" err="1">
                <a:solidFill>
                  <a:srgbClr val="000000"/>
                </a:solidFill>
              </a:rPr>
              <a:t>M.Sc.Ing</a:t>
            </a:r>
            <a:r>
              <a:rPr lang="lv-LV" altLang="lv-LV" sz="2800" i="1" dirty="0">
                <a:solidFill>
                  <a:srgbClr val="000000"/>
                </a:solidFill>
              </a:rPr>
              <a:t>. Ale</a:t>
            </a:r>
            <a:r>
              <a:rPr lang="en-US" altLang="lv-LV" sz="2800" i="1" dirty="0">
                <a:solidFill>
                  <a:srgbClr val="000000"/>
                </a:solidFill>
              </a:rPr>
              <a:t>x</a:t>
            </a:r>
            <a:r>
              <a:rPr lang="lv-LV" altLang="lv-LV" sz="2800" i="1" dirty="0" err="1">
                <a:solidFill>
                  <a:srgbClr val="000000"/>
                </a:solidFill>
              </a:rPr>
              <a:t>and</a:t>
            </a:r>
            <a:r>
              <a:rPr lang="en-US" altLang="lv-LV" sz="2800" i="1" dirty="0" err="1">
                <a:solidFill>
                  <a:srgbClr val="000000"/>
                </a:solidFill>
              </a:rPr>
              <a:t>er</a:t>
            </a:r>
            <a:r>
              <a:rPr lang="lv-LV" altLang="lv-LV" sz="2800" i="1" dirty="0">
                <a:solidFill>
                  <a:srgbClr val="000000"/>
                </a:solidFill>
              </a:rPr>
              <a:t> </a:t>
            </a:r>
            <a:r>
              <a:rPr lang="lv-LV" altLang="lv-LV" sz="2800" i="1" dirty="0" err="1">
                <a:solidFill>
                  <a:srgbClr val="000000"/>
                </a:solidFill>
              </a:rPr>
              <a:t>Gama</a:t>
            </a:r>
            <a:r>
              <a:rPr lang="en-US" altLang="lv-LV" sz="2800" i="1" dirty="0" err="1">
                <a:solidFill>
                  <a:srgbClr val="000000"/>
                </a:solidFill>
              </a:rPr>
              <a:t>leyev</a:t>
            </a:r>
            <a:r>
              <a:rPr lang="lv-LV" altLang="lv-LV" sz="2800" i="1" dirty="0">
                <a:solidFill>
                  <a:srgbClr val="000000"/>
                </a:solidFill>
              </a:rPr>
              <a:t>, </a:t>
            </a:r>
          </a:p>
          <a:p>
            <a:pPr algn="ctr" eaLnBrk="1" hangingPunct="1">
              <a:spcBef>
                <a:spcPts val="600"/>
              </a:spcBef>
              <a:buSzPct val="100000"/>
            </a:pPr>
            <a:r>
              <a:rPr lang="en-US" altLang="lv-LV" sz="2800" i="1" dirty="0">
                <a:solidFill>
                  <a:srgbClr val="000000"/>
                </a:solidFill>
              </a:rPr>
              <a:t>Project coordinator</a:t>
            </a:r>
            <a:endParaRPr lang="lv-LV" altLang="lv-LV" sz="2800" i="1" dirty="0">
              <a:solidFill>
                <a:srgbClr val="000000"/>
              </a:solidFill>
            </a:endParaRPr>
          </a:p>
          <a:p>
            <a:pPr algn="ctr" eaLnBrk="1" hangingPunct="1">
              <a:spcBef>
                <a:spcPts val="600"/>
              </a:spcBef>
              <a:buSzPct val="100000"/>
            </a:pPr>
            <a:r>
              <a:rPr lang="en-US" altLang="lv-LV" sz="2800" dirty="0" smtClean="0">
                <a:solidFill>
                  <a:srgbClr val="000000"/>
                </a:solidFill>
              </a:rPr>
              <a:t>PA Safe Steering Committee meeting</a:t>
            </a:r>
          </a:p>
          <a:p>
            <a:pPr algn="ctr" eaLnBrk="1" hangingPunct="1">
              <a:spcBef>
                <a:spcPts val="600"/>
              </a:spcBef>
              <a:buSzPct val="100000"/>
            </a:pPr>
            <a:r>
              <a:rPr lang="en-US" altLang="lv-LV" sz="2800" dirty="0" smtClean="0">
                <a:solidFill>
                  <a:srgbClr val="000000"/>
                </a:solidFill>
              </a:rPr>
              <a:t>Turku, Finland, 17.05.2016  </a:t>
            </a:r>
            <a:endParaRPr lang="en-US" altLang="lv-LV" sz="2800" dirty="0">
              <a:solidFill>
                <a:srgbClr val="000000"/>
              </a:solidFill>
            </a:endParaRPr>
          </a:p>
        </p:txBody>
      </p:sp>
      <p:sp>
        <p:nvSpPr>
          <p:cNvPr id="3" name="Rectangle 2"/>
          <p:cNvSpPr/>
          <p:nvPr/>
        </p:nvSpPr>
        <p:spPr>
          <a:xfrm>
            <a:off x="982375" y="-102722"/>
            <a:ext cx="6629709" cy="1569660"/>
          </a:xfrm>
          <a:prstGeom prst="rect">
            <a:avLst/>
          </a:prstGeom>
        </p:spPr>
        <p:txBody>
          <a:bodyPr wrap="square">
            <a:spAutoFit/>
          </a:bodyPr>
          <a:lstStyle/>
          <a:p>
            <a:pPr algn="ctr"/>
            <a:r>
              <a:rPr lang="en-US" altLang="lv-LV" sz="2400" b="1" dirty="0">
                <a:solidFill>
                  <a:srgbClr val="000000"/>
                </a:solidFill>
              </a:rPr>
              <a:t>Riga Technical University</a:t>
            </a:r>
            <a:br>
              <a:rPr lang="en-US" altLang="lv-LV" sz="2400" b="1" dirty="0">
                <a:solidFill>
                  <a:srgbClr val="000000"/>
                </a:solidFill>
              </a:rPr>
            </a:br>
            <a:r>
              <a:rPr lang="en-US" altLang="lv-LV" sz="2400" b="1" dirty="0">
                <a:solidFill>
                  <a:srgbClr val="000000"/>
                </a:solidFill>
              </a:rPr>
              <a:t>Faculty of Transport and Mechanical Engineering</a:t>
            </a:r>
            <a:br>
              <a:rPr lang="en-US" altLang="lv-LV" sz="2400" b="1" dirty="0">
                <a:solidFill>
                  <a:srgbClr val="000000"/>
                </a:solidFill>
              </a:rPr>
            </a:br>
            <a:r>
              <a:rPr lang="en-US" altLang="lv-LV" sz="2400" b="1" dirty="0">
                <a:solidFill>
                  <a:srgbClr val="000000"/>
                </a:solidFill>
              </a:rPr>
              <a:t>Institute of Aeronautics</a:t>
            </a:r>
            <a:endParaRPr lang="lv-LV" sz="2400" dirty="0"/>
          </a:p>
        </p:txBody>
      </p:sp>
    </p:spTree>
    <p:extLst>
      <p:ext uri="{BB962C8B-B14F-4D97-AF65-F5344CB8AC3E}">
        <p14:creationId xmlns:p14="http://schemas.microsoft.com/office/powerpoint/2010/main" val="3935602947"/>
      </p:ext>
    </p:extLst>
  </p:cSld>
  <p:clrMapOvr>
    <a:masterClrMapping/>
  </p:clrMapOvr>
  <p:transition advClick="0" advTm="1154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25" y="1590674"/>
            <a:ext cx="4686300" cy="4984859"/>
          </a:xfrm>
        </p:spPr>
        <p:txBody>
          <a:bodyPr/>
          <a:lstStyle/>
          <a:p>
            <a:pPr indent="-257175"/>
            <a:r>
              <a:rPr lang="en-US" sz="2800" b="1" dirty="0" smtClean="0">
                <a:solidFill>
                  <a:srgbClr val="008080"/>
                </a:solidFill>
              </a:rPr>
              <a:t>Using modern materials</a:t>
            </a:r>
          </a:p>
          <a:p>
            <a:pPr marL="0" indent="0" algn="ctr">
              <a:buNone/>
            </a:pPr>
            <a:r>
              <a:rPr lang="en-US" sz="2800" dirty="0" smtClean="0">
                <a:solidFill>
                  <a:srgbClr val="008080"/>
                </a:solidFill>
              </a:rPr>
              <a:t>Carbon / Kevlar composites</a:t>
            </a:r>
            <a:r>
              <a:rPr lang="en-US" sz="2400" dirty="0" smtClean="0">
                <a:solidFill>
                  <a:srgbClr val="008080"/>
                </a:solidFill>
              </a:rPr>
              <a:t> </a:t>
            </a:r>
          </a:p>
          <a:p>
            <a:pPr>
              <a:buFontTx/>
              <a:buChar char="-"/>
            </a:pPr>
            <a:endParaRPr lang="en-US" sz="2400" dirty="0">
              <a:solidFill>
                <a:srgbClr val="008080"/>
              </a:solidFill>
            </a:endParaRPr>
          </a:p>
          <a:p>
            <a:pPr marL="0" indent="0">
              <a:buNone/>
            </a:pPr>
            <a:endParaRPr lang="lv-LV" sz="2400" dirty="0" smtClean="0">
              <a:solidFill>
                <a:srgbClr val="008080"/>
              </a:solidFill>
            </a:endParaRPr>
          </a:p>
          <a:p>
            <a:pPr marL="0" indent="0">
              <a:buNone/>
            </a:pPr>
            <a:endParaRPr lang="lv-LV" sz="2400" dirty="0" smtClean="0">
              <a:solidFill>
                <a:srgbClr val="008080"/>
              </a:solidFill>
            </a:endParaRPr>
          </a:p>
          <a:p>
            <a:pPr marL="0" indent="0">
              <a:buNone/>
            </a:pPr>
            <a:endParaRPr lang="en-US" sz="2400" dirty="0" smtClean="0">
              <a:solidFill>
                <a:srgbClr val="008080"/>
              </a:solidFill>
            </a:endParaRPr>
          </a:p>
          <a:p>
            <a:pPr marL="0" indent="0">
              <a:buNone/>
            </a:pPr>
            <a:endParaRPr lang="en-US" dirty="0">
              <a:solidFill>
                <a:srgbClr val="008080"/>
              </a:solidFill>
            </a:endParaRP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0846" y="2717886"/>
            <a:ext cx="2106379" cy="1599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7882" y="4774820"/>
            <a:ext cx="1891718" cy="1640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6" descr="IMG_027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3171" y="4868165"/>
            <a:ext cx="2235398" cy="1670747"/>
          </a:xfrm>
          <a:prstGeom prst="rect">
            <a:avLst/>
          </a:prstGeom>
          <a:noFill/>
          <a:ln w="9525">
            <a:noFill/>
            <a:miter lim="800000"/>
            <a:headEnd/>
            <a:tailEnd/>
          </a:ln>
        </p:spPr>
      </p:pic>
      <p:pic>
        <p:nvPicPr>
          <p:cNvPr id="7" name="Picture 5" descr="IMG_027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3031182"/>
            <a:ext cx="2258646" cy="1695939"/>
          </a:xfrm>
          <a:prstGeom prst="rect">
            <a:avLst/>
          </a:prstGeom>
          <a:noFill/>
          <a:ln w="9525">
            <a:noFill/>
            <a:miter lim="800000"/>
            <a:headEnd/>
            <a:tailEnd/>
          </a:ln>
        </p:spPr>
      </p:pic>
      <p:pic>
        <p:nvPicPr>
          <p:cNvPr id="9" name="Picture 8" descr="E:\My Documents\Document_01\Urbach\RTU\AERTI\Atributika un simbolika\Logo\BEST\Super\Aerti logo modified[1].JPG"/>
          <p:cNvPicPr/>
          <p:nvPr/>
        </p:nvPicPr>
        <p:blipFill>
          <a:blip r:embed="rId6">
            <a:extLst>
              <a:ext uri="{28A0092B-C50C-407E-A947-70E740481C1C}">
                <a14:useLocalDpi xmlns:a14="http://schemas.microsoft.com/office/drawing/2010/main" val="0"/>
              </a:ext>
            </a:extLst>
          </a:blip>
          <a:stretch>
            <a:fillRect/>
          </a:stretch>
        </p:blipFill>
        <p:spPr bwMode="auto">
          <a:xfrm>
            <a:off x="202945" y="246258"/>
            <a:ext cx="1122324" cy="887216"/>
          </a:xfrm>
          <a:prstGeom prst="rect">
            <a:avLst/>
          </a:prstGeom>
          <a:noFill/>
          <a:ln w="9525">
            <a:noFill/>
            <a:miter lim="800000"/>
            <a:headEnd/>
            <a:tailEnd/>
          </a:ln>
        </p:spPr>
      </p:pic>
      <p:sp>
        <p:nvSpPr>
          <p:cNvPr id="11" name="Content Placeholder 2"/>
          <p:cNvSpPr txBox="1">
            <a:spLocks/>
          </p:cNvSpPr>
          <p:nvPr/>
        </p:nvSpPr>
        <p:spPr>
          <a:xfrm>
            <a:off x="4573489" y="1430357"/>
            <a:ext cx="4410075" cy="4984859"/>
          </a:xfrm>
          <a:prstGeom prst="rect">
            <a:avLst/>
          </a:prstGeom>
        </p:spPr>
        <p:txBody>
          <a:bodyPr vert="horz" lIns="91440" tIns="45720" rIns="91440" bIns="45720" rtlCol="0">
            <a:normAutofit/>
          </a:bodyPr>
          <a:lstStyle/>
          <a:p>
            <a:pPr marL="342900" marR="0" lvl="0" indent="-257175" defTabSz="457200" rtl="0" eaLnBrk="1" fontAlgn="auto" latinLnBrk="0" hangingPunct="1">
              <a:lnSpc>
                <a:spcPct val="100000"/>
              </a:lnSpc>
              <a:spcBef>
                <a:spcPct val="20000"/>
              </a:spcBef>
              <a:spcAft>
                <a:spcPts val="0"/>
              </a:spcAft>
              <a:buClrTx/>
              <a:buSzTx/>
              <a:buFont typeface="Arial"/>
              <a:buChar char="•"/>
              <a:tabLst/>
              <a:defRPr/>
            </a:pPr>
            <a:r>
              <a:rPr kumimoji="0" lang="en-US" sz="2800" b="1" i="0" u="none" strike="noStrike" kern="1200" cap="none" spc="0" normalizeH="0" baseline="0" noProof="0" dirty="0" smtClean="0">
                <a:ln>
                  <a:noFill/>
                </a:ln>
                <a:solidFill>
                  <a:srgbClr val="008080"/>
                </a:solidFill>
                <a:effectLst/>
                <a:uLnTx/>
                <a:uFillTx/>
                <a:latin typeface="Arial"/>
                <a:ea typeface="+mn-ea"/>
                <a:cs typeface="+mn-cs"/>
              </a:rPr>
              <a:t>Using modern technologies</a:t>
            </a:r>
          </a:p>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2800" b="0" i="0" u="none" strike="noStrike" kern="1200" cap="none" spc="0" normalizeH="0" baseline="0" noProof="0" dirty="0" smtClean="0">
                <a:ln>
                  <a:noFill/>
                </a:ln>
                <a:solidFill>
                  <a:srgbClr val="008080"/>
                </a:solidFill>
                <a:effectLst/>
                <a:uLnTx/>
                <a:uFillTx/>
                <a:latin typeface="Arial"/>
                <a:ea typeface="+mn-ea"/>
                <a:cs typeface="+mn-cs"/>
              </a:rPr>
              <a:t>3D Printer Prototyping</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a:ln>
                <a:noFill/>
              </a:ln>
              <a:solidFill>
                <a:srgbClr val="008080"/>
              </a:solidFill>
              <a:effectLst/>
              <a:uLnTx/>
              <a:uFillTx/>
              <a:latin typeface="Arial"/>
              <a:ea typeface="+mn-ea"/>
              <a:cs typeface="+mn-cs"/>
            </a:endParaRPr>
          </a:p>
        </p:txBody>
      </p:sp>
      <p:sp>
        <p:nvSpPr>
          <p:cNvPr id="8" name="Номер слайда 7"/>
          <p:cNvSpPr>
            <a:spLocks noGrp="1"/>
          </p:cNvSpPr>
          <p:nvPr>
            <p:ph type="sldNum" sz="quarter" idx="12"/>
          </p:nvPr>
        </p:nvSpPr>
        <p:spPr/>
        <p:txBody>
          <a:bodyPr/>
          <a:lstStyle/>
          <a:p>
            <a:pPr>
              <a:defRPr/>
            </a:pPr>
            <a:fld id="{A58D2D3D-AEB8-461C-9028-892EFEE118F7}" type="slidenum">
              <a:rPr lang="en-US" smtClean="0"/>
              <a:pPr>
                <a:defRPr/>
              </a:pPr>
              <a:t>10</a:t>
            </a:fld>
            <a:endParaRPr lang="en-US"/>
          </a:p>
        </p:txBody>
      </p:sp>
      <p:sp>
        <p:nvSpPr>
          <p:cNvPr id="13" name="Title 12"/>
          <p:cNvSpPr>
            <a:spLocks noGrp="1"/>
          </p:cNvSpPr>
          <p:nvPr>
            <p:ph type="title"/>
          </p:nvPr>
        </p:nvSpPr>
        <p:spPr>
          <a:xfrm>
            <a:off x="764107" y="196370"/>
            <a:ext cx="7138157" cy="911425"/>
          </a:xfrm>
        </p:spPr>
        <p:txBody>
          <a:bodyPr>
            <a:normAutofit/>
          </a:bodyPr>
          <a:lstStyle/>
          <a:p>
            <a:r>
              <a:rPr lang="en-US" sz="3200" b="1" dirty="0" smtClean="0"/>
              <a:t>RPAS MANUFACTURING</a:t>
            </a:r>
            <a:endParaRPr lang="en-US" sz="3200" dirty="0"/>
          </a:p>
        </p:txBody>
      </p:sp>
    </p:spTree>
    <p:extLst>
      <p:ext uri="{BB962C8B-B14F-4D97-AF65-F5344CB8AC3E}">
        <p14:creationId xmlns:p14="http://schemas.microsoft.com/office/powerpoint/2010/main" val="679239140"/>
      </p:ext>
    </p:extLst>
  </p:cSld>
  <p:clrMapOvr>
    <a:masterClrMapping/>
  </p:clrMapOvr>
  <p:transition advClick="0" advTm="10743"/>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128337" y="1402775"/>
            <a:ext cx="8700225" cy="3231654"/>
          </a:xfrm>
          <a:prstGeom prst="rect">
            <a:avLst/>
          </a:prstGeom>
        </p:spPr>
        <p:txBody>
          <a:bodyPr wrap="square">
            <a:spAutoFit/>
          </a:bodyPr>
          <a:lstStyle/>
          <a:p>
            <a:r>
              <a:rPr lang="en-US" sz="3200" b="1" dirty="0" smtClean="0">
                <a:solidFill>
                  <a:srgbClr val="008080"/>
                </a:solidFill>
                <a:latin typeface="Arial"/>
              </a:rPr>
              <a:t>AERTI RPAS can be equipped with f</a:t>
            </a:r>
            <a:r>
              <a:rPr lang="lv-LV" sz="3200" b="1" dirty="0" smtClean="0">
                <a:solidFill>
                  <a:srgbClr val="008080"/>
                </a:solidFill>
                <a:latin typeface="Arial"/>
              </a:rPr>
              <a:t>o</a:t>
            </a:r>
            <a:r>
              <a:rPr lang="en-US" sz="3200" b="1" dirty="0" err="1" smtClean="0">
                <a:solidFill>
                  <a:srgbClr val="008080"/>
                </a:solidFill>
                <a:latin typeface="Arial"/>
              </a:rPr>
              <a:t>llowing</a:t>
            </a:r>
            <a:r>
              <a:rPr lang="en-US" sz="3200" b="1" dirty="0" smtClean="0">
                <a:solidFill>
                  <a:srgbClr val="008080"/>
                </a:solidFill>
                <a:latin typeface="Arial"/>
              </a:rPr>
              <a:t> video monitoring equipment:</a:t>
            </a:r>
          </a:p>
          <a:p>
            <a:pPr indent="361950">
              <a:spcAft>
                <a:spcPts val="600"/>
              </a:spcAft>
              <a:buFont typeface="Arial" pitchFamily="34" charset="0"/>
              <a:buChar char="•"/>
            </a:pPr>
            <a:r>
              <a:rPr lang="en-US" sz="2400" b="1" dirty="0" smtClean="0">
                <a:solidFill>
                  <a:srgbClr val="008080"/>
                </a:solidFill>
              </a:rPr>
              <a:t>Video cameras</a:t>
            </a:r>
            <a:endParaRPr lang="ru-RU" sz="2400" b="1" dirty="0" smtClean="0">
              <a:solidFill>
                <a:srgbClr val="008080"/>
              </a:solidFill>
            </a:endParaRPr>
          </a:p>
          <a:p>
            <a:pPr indent="361950">
              <a:spcAft>
                <a:spcPts val="600"/>
              </a:spcAft>
              <a:buFont typeface="Arial" pitchFamily="34" charset="0"/>
              <a:buChar char="•"/>
            </a:pPr>
            <a:r>
              <a:rPr lang="en-US" sz="2400" b="1" dirty="0" smtClean="0">
                <a:solidFill>
                  <a:srgbClr val="008080"/>
                </a:solidFill>
              </a:rPr>
              <a:t>Photo cameras</a:t>
            </a:r>
            <a:endParaRPr lang="ru-RU" sz="2400" b="1" dirty="0" smtClean="0">
              <a:solidFill>
                <a:srgbClr val="008080"/>
              </a:solidFill>
            </a:endParaRPr>
          </a:p>
          <a:p>
            <a:pPr indent="361950">
              <a:spcAft>
                <a:spcPts val="600"/>
              </a:spcAft>
              <a:buFont typeface="Arial" pitchFamily="34" charset="0"/>
              <a:buChar char="•"/>
            </a:pPr>
            <a:r>
              <a:rPr lang="en-US" sz="2400" b="1" dirty="0" smtClean="0">
                <a:solidFill>
                  <a:srgbClr val="008080"/>
                </a:solidFill>
              </a:rPr>
              <a:t>Infrared camera</a:t>
            </a:r>
            <a:endParaRPr lang="ru-RU" sz="2400" b="1" dirty="0" smtClean="0">
              <a:solidFill>
                <a:srgbClr val="008080"/>
              </a:solidFill>
            </a:endParaRPr>
          </a:p>
          <a:p>
            <a:pPr indent="361950">
              <a:spcAft>
                <a:spcPts val="600"/>
              </a:spcAft>
              <a:buFont typeface="Arial" pitchFamily="34" charset="0"/>
              <a:buChar char="•"/>
            </a:pPr>
            <a:r>
              <a:rPr lang="en-US" sz="2400" b="1" dirty="0" smtClean="0">
                <a:solidFill>
                  <a:srgbClr val="008080"/>
                </a:solidFill>
              </a:rPr>
              <a:t>Thermal Camera </a:t>
            </a:r>
          </a:p>
          <a:p>
            <a:pPr indent="361950">
              <a:spcAft>
                <a:spcPts val="600"/>
              </a:spcAft>
              <a:buFont typeface="Arial" pitchFamily="34" charset="0"/>
              <a:buChar char="•"/>
            </a:pPr>
            <a:r>
              <a:rPr lang="en-US" sz="2400" b="1" dirty="0" smtClean="0">
                <a:solidFill>
                  <a:srgbClr val="008080"/>
                </a:solidFill>
              </a:rPr>
              <a:t>Other devices</a:t>
            </a:r>
            <a:endParaRPr lang="ru-RU" sz="2400" b="1" dirty="0">
              <a:solidFill>
                <a:srgbClr val="008080"/>
              </a:solidFill>
            </a:endParaRPr>
          </a:p>
        </p:txBody>
      </p:sp>
      <p:pic>
        <p:nvPicPr>
          <p:cNvPr id="1026" name="Picture 2" descr="C:\Users\Alex TTI\Documents\Alexandr\Projekti\UAS Projekt 2011\Conferences and presentations\RTU 53 Intern Scientific conference\10-x-zoom-camera-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99027" y="4484762"/>
            <a:ext cx="2296211" cy="192405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3086366" y="2654558"/>
            <a:ext cx="1780186" cy="153022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4099" name="Picture 3" descr="E:\Files\Documents\Rabota\Projekti\UAS Projekt 2011\Presentation and conference\RTU 53 Intern Scientific conference\HC-V10EP-K_092816_5_8_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30662" y="2510408"/>
            <a:ext cx="1764804" cy="17648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4100" name="Picture 4" descr="E:\Files\Documents\Rabota\Projekti\UAS Projekt 2011\Presentation and conference\RTU 53 Intern Scientific conference\Teplovizo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50896" y="2564135"/>
            <a:ext cx="1711077" cy="171107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8" name="Picture 4" descr="C:\Users\Alex TTI\Documents\Alexandr\Projekti\UAS Projekt 2011\Conferences and presentations\RTU 53 Intern Scientific conference\IMG_082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91831" y="4588665"/>
            <a:ext cx="2357454" cy="176809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101" name="Picture 5" descr="E:\Files\Documents\Rabota\Projekti\UAS Projekt 2011\Presentation and conference\RTU 53 Intern Scientific conference\Teplovizor image.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8659" y="4875067"/>
            <a:ext cx="1818306" cy="138134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2" name="Picture 11" descr="E:\My Documents\Document_01\Urbach\RTU\AERTI\Atributika un simbolika\Logo\BEST\Super\Aerti logo modified[1].JPG"/>
          <p:cNvPicPr/>
          <p:nvPr/>
        </p:nvPicPr>
        <p:blipFill>
          <a:blip r:embed="rId8">
            <a:extLst>
              <a:ext uri="{28A0092B-C50C-407E-A947-70E740481C1C}">
                <a14:useLocalDpi xmlns:a14="http://schemas.microsoft.com/office/drawing/2010/main" val="0"/>
              </a:ext>
            </a:extLst>
          </a:blip>
          <a:stretch>
            <a:fillRect/>
          </a:stretch>
        </p:blipFill>
        <p:spPr bwMode="auto">
          <a:xfrm>
            <a:off x="285749" y="181333"/>
            <a:ext cx="1122324" cy="887216"/>
          </a:xfrm>
          <a:prstGeom prst="rect">
            <a:avLst/>
          </a:prstGeom>
          <a:noFill/>
          <a:ln w="9525">
            <a:noFill/>
            <a:miter lim="800000"/>
            <a:headEnd/>
            <a:tailEnd/>
          </a:ln>
        </p:spPr>
      </p:pic>
      <p:sp>
        <p:nvSpPr>
          <p:cNvPr id="13" name="TextBox 12"/>
          <p:cNvSpPr txBox="1"/>
          <p:nvPr/>
        </p:nvSpPr>
        <p:spPr>
          <a:xfrm>
            <a:off x="969397" y="4875067"/>
            <a:ext cx="503990" cy="26161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endParaRPr lang="lv-LV" sz="1100" dirty="0"/>
          </a:p>
        </p:txBody>
      </p:sp>
      <p:sp>
        <p:nvSpPr>
          <p:cNvPr id="2" name="Номер слайда 1"/>
          <p:cNvSpPr>
            <a:spLocks noGrp="1"/>
          </p:cNvSpPr>
          <p:nvPr>
            <p:ph type="sldNum" sz="quarter" idx="12"/>
          </p:nvPr>
        </p:nvSpPr>
        <p:spPr/>
        <p:txBody>
          <a:bodyPr/>
          <a:lstStyle/>
          <a:p>
            <a:pPr>
              <a:defRPr/>
            </a:pPr>
            <a:fld id="{A58D2D3D-AEB8-461C-9028-892EFEE118F7}" type="slidenum">
              <a:rPr lang="en-US" smtClean="0"/>
              <a:pPr>
                <a:defRPr/>
              </a:pPr>
              <a:t>11</a:t>
            </a:fld>
            <a:endParaRPr lang="en-US"/>
          </a:p>
        </p:txBody>
      </p:sp>
      <p:sp>
        <p:nvSpPr>
          <p:cNvPr id="15" name="Rectangle 6"/>
          <p:cNvSpPr/>
          <p:nvPr/>
        </p:nvSpPr>
        <p:spPr>
          <a:xfrm>
            <a:off x="1639734" y="276552"/>
            <a:ext cx="5490928" cy="646331"/>
          </a:xfrm>
          <a:prstGeom prst="rect">
            <a:avLst/>
          </a:prstGeom>
        </p:spPr>
        <p:txBody>
          <a:bodyPr wrap="square">
            <a:spAutoFit/>
          </a:bodyPr>
          <a:lstStyle/>
          <a:p>
            <a:pPr algn="ctr"/>
            <a:r>
              <a:rPr lang="en-US" altLang="lv-LV" sz="3600" b="1" dirty="0"/>
              <a:t>AERTI RTU</a:t>
            </a:r>
            <a:endParaRPr lang="en-US" sz="3600" dirty="0"/>
          </a:p>
        </p:txBody>
      </p:sp>
    </p:spTree>
    <p:extLst>
      <p:ext uri="{BB962C8B-B14F-4D97-AF65-F5344CB8AC3E}">
        <p14:creationId xmlns:p14="http://schemas.microsoft.com/office/powerpoint/2010/main" val="475337960"/>
      </p:ext>
    </p:extLst>
  </p:cSld>
  <p:clrMapOvr>
    <a:masterClrMapping/>
  </p:clrMapOvr>
  <p:transition advClick="0" advTm="11364"/>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1015" y="175484"/>
            <a:ext cx="7138157" cy="1143000"/>
          </a:xfrm>
        </p:spPr>
        <p:txBody>
          <a:bodyPr>
            <a:noAutofit/>
          </a:bodyPr>
          <a:lstStyle/>
          <a:p>
            <a:r>
              <a:rPr lang="en-US" sz="3600" b="1" dirty="0" smtClean="0"/>
              <a:t>ICE CONDITION / AREA MONITORING</a:t>
            </a:r>
            <a:endParaRPr lang="lv-LV" sz="3600" b="1" dirty="0"/>
          </a:p>
        </p:txBody>
      </p:sp>
      <p:sp>
        <p:nvSpPr>
          <p:cNvPr id="4" name="Slide Number Placeholder 3"/>
          <p:cNvSpPr>
            <a:spLocks noGrp="1"/>
          </p:cNvSpPr>
          <p:nvPr>
            <p:ph type="sldNum" sz="quarter" idx="12"/>
          </p:nvPr>
        </p:nvSpPr>
        <p:spPr/>
        <p:txBody>
          <a:bodyPr/>
          <a:lstStyle/>
          <a:p>
            <a:pPr>
              <a:defRPr/>
            </a:pPr>
            <a:fld id="{A58D2D3D-AEB8-461C-9028-892EFEE118F7}" type="slidenum">
              <a:rPr lang="en-US" smtClean="0"/>
              <a:pPr>
                <a:defRPr/>
              </a:pPr>
              <a:t>12</a:t>
            </a:fld>
            <a:endParaRPr lang="en-US"/>
          </a:p>
        </p:txBody>
      </p:sp>
      <p:pic>
        <p:nvPicPr>
          <p:cNvPr id="5" name="Content Placeholder 4" descr="C:\Users\Vladimir\Desktop\IMG_0170.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978893" y="1431233"/>
            <a:ext cx="6850279" cy="51395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6" name="Picture 5" descr="E:\My Documents\Document_01\Urbach\RTU\AERTI\Atributika un simbolika\Logo\BEST\Super\Aerti logo modified[1].JPG"/>
          <p:cNvPicPr/>
          <p:nvPr/>
        </p:nvPicPr>
        <p:blipFill>
          <a:blip r:embed="rId3">
            <a:extLst>
              <a:ext uri="{28A0092B-C50C-407E-A947-70E740481C1C}">
                <a14:useLocalDpi xmlns:a14="http://schemas.microsoft.com/office/drawing/2010/main" val="0"/>
              </a:ext>
            </a:extLst>
          </a:blip>
          <a:stretch>
            <a:fillRect/>
          </a:stretch>
        </p:blipFill>
        <p:spPr bwMode="auto">
          <a:xfrm>
            <a:off x="285749" y="181333"/>
            <a:ext cx="1122324" cy="887216"/>
          </a:xfrm>
          <a:prstGeom prst="rect">
            <a:avLst/>
          </a:prstGeom>
          <a:noFill/>
          <a:ln w="9525">
            <a:noFill/>
            <a:miter lim="800000"/>
            <a:headEnd/>
            <a:tailEnd/>
          </a:ln>
        </p:spPr>
      </p:pic>
    </p:spTree>
    <p:extLst>
      <p:ext uri="{BB962C8B-B14F-4D97-AF65-F5344CB8AC3E}">
        <p14:creationId xmlns:p14="http://schemas.microsoft.com/office/powerpoint/2010/main" val="2437226018"/>
      </p:ext>
    </p:extLst>
  </p:cSld>
  <p:clrMapOvr>
    <a:masterClrMapping/>
  </p:clrMapOvr>
  <p:transition advClick="0" advTm="300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0180" y="53441"/>
            <a:ext cx="7138157" cy="1143000"/>
          </a:xfrm>
        </p:spPr>
        <p:txBody>
          <a:bodyPr>
            <a:noAutofit/>
          </a:bodyPr>
          <a:lstStyle/>
          <a:p>
            <a:r>
              <a:rPr lang="en-US" sz="3600" b="1" dirty="0" smtClean="0"/>
              <a:t>PRECISION </a:t>
            </a:r>
            <a:br>
              <a:rPr lang="en-US" sz="3600" b="1" dirty="0" smtClean="0"/>
            </a:br>
            <a:r>
              <a:rPr lang="en-US" sz="3600" b="1" dirty="0" smtClean="0"/>
              <a:t>AGRICULTURE</a:t>
            </a:r>
            <a:endParaRPr lang="lv-LV" sz="3600" b="1" dirty="0"/>
          </a:p>
        </p:txBody>
      </p:sp>
      <p:sp>
        <p:nvSpPr>
          <p:cNvPr id="4" name="Slide Number Placeholder 3"/>
          <p:cNvSpPr>
            <a:spLocks noGrp="1"/>
          </p:cNvSpPr>
          <p:nvPr>
            <p:ph type="sldNum" sz="quarter" idx="12"/>
          </p:nvPr>
        </p:nvSpPr>
        <p:spPr/>
        <p:txBody>
          <a:bodyPr/>
          <a:lstStyle/>
          <a:p>
            <a:pPr>
              <a:defRPr/>
            </a:pPr>
            <a:fld id="{A58D2D3D-AEB8-461C-9028-892EFEE118F7}" type="slidenum">
              <a:rPr lang="en-US" smtClean="0"/>
              <a:pPr>
                <a:defRPr/>
              </a:pPr>
              <a:t>13</a:t>
            </a:fld>
            <a:endParaRPr lang="en-US"/>
          </a:p>
        </p:txBody>
      </p:sp>
      <p:pic>
        <p:nvPicPr>
          <p:cNvPr id="6" name="Picture 5" descr="E:\My Documents\Document_01\Urbach\RTU\AERTI\Atributika un simbolika\Logo\BEST\Super\Aerti logo modified[1].JPG"/>
          <p:cNvPicPr/>
          <p:nvPr/>
        </p:nvPicPr>
        <p:blipFill>
          <a:blip r:embed="rId2">
            <a:extLst>
              <a:ext uri="{28A0092B-C50C-407E-A947-70E740481C1C}">
                <a14:useLocalDpi xmlns:a14="http://schemas.microsoft.com/office/drawing/2010/main" val="0"/>
              </a:ext>
            </a:extLst>
          </a:blip>
          <a:stretch>
            <a:fillRect/>
          </a:stretch>
        </p:blipFill>
        <p:spPr bwMode="auto">
          <a:xfrm>
            <a:off x="285749" y="181333"/>
            <a:ext cx="1122324" cy="887216"/>
          </a:xfrm>
          <a:prstGeom prst="rect">
            <a:avLst/>
          </a:prstGeom>
          <a:noFill/>
          <a:ln w="9525">
            <a:noFill/>
            <a:miter lim="800000"/>
            <a:headEnd/>
            <a:tailEnd/>
          </a:ln>
        </p:spPr>
      </p:pic>
      <p:pic>
        <p:nvPicPr>
          <p:cNvPr id="7"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91620" y="1494081"/>
            <a:ext cx="6810002" cy="5099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5335073"/>
      </p:ext>
    </p:extLst>
  </p:cSld>
  <p:clrMapOvr>
    <a:masterClrMapping/>
  </p:clrMapOvr>
  <p:transition advClick="0" advTm="300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6911" y="183255"/>
            <a:ext cx="7138157" cy="1143000"/>
          </a:xfrm>
        </p:spPr>
        <p:txBody>
          <a:bodyPr>
            <a:normAutofit fontScale="90000"/>
          </a:bodyPr>
          <a:lstStyle/>
          <a:p>
            <a:r>
              <a:rPr lang="en-US" sz="3600" b="1" dirty="0" smtClean="0"/>
              <a:t>AERIAL PHOTOGRAPHY / </a:t>
            </a:r>
            <a:br>
              <a:rPr lang="en-US" sz="3600" b="1" dirty="0" smtClean="0"/>
            </a:br>
            <a:r>
              <a:rPr lang="en-US" sz="3600" b="1" dirty="0" smtClean="0"/>
              <a:t>AREA SECURITY</a:t>
            </a:r>
            <a:endParaRPr lang="lv-LV" sz="3600" b="1" dirty="0"/>
          </a:p>
        </p:txBody>
      </p:sp>
      <p:sp>
        <p:nvSpPr>
          <p:cNvPr id="4" name="Slide Number Placeholder 3"/>
          <p:cNvSpPr>
            <a:spLocks noGrp="1"/>
          </p:cNvSpPr>
          <p:nvPr>
            <p:ph type="sldNum" sz="quarter" idx="12"/>
          </p:nvPr>
        </p:nvSpPr>
        <p:spPr/>
        <p:txBody>
          <a:bodyPr/>
          <a:lstStyle/>
          <a:p>
            <a:pPr>
              <a:defRPr/>
            </a:pPr>
            <a:fld id="{A58D2D3D-AEB8-461C-9028-892EFEE118F7}" type="slidenum">
              <a:rPr lang="en-US" smtClean="0"/>
              <a:pPr>
                <a:defRPr/>
              </a:pPr>
              <a:t>14</a:t>
            </a:fld>
            <a:endParaRPr lang="en-US"/>
          </a:p>
        </p:txBody>
      </p:sp>
      <p:pic>
        <p:nvPicPr>
          <p:cNvPr id="5"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03158" y="1417638"/>
            <a:ext cx="7154779" cy="5469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descr="E:\My Documents\Document_01\Urbach\RTU\AERTI\Atributika un simbolika\Logo\BEST\Super\Aerti logo modified[1].JPG"/>
          <p:cNvPicPr/>
          <p:nvPr/>
        </p:nvPicPr>
        <p:blipFill>
          <a:blip r:embed="rId3">
            <a:extLst>
              <a:ext uri="{28A0092B-C50C-407E-A947-70E740481C1C}">
                <a14:useLocalDpi xmlns:a14="http://schemas.microsoft.com/office/drawing/2010/main" val="0"/>
              </a:ext>
            </a:extLst>
          </a:blip>
          <a:stretch>
            <a:fillRect/>
          </a:stretch>
        </p:blipFill>
        <p:spPr bwMode="auto">
          <a:xfrm>
            <a:off x="285749" y="181333"/>
            <a:ext cx="1122324" cy="887216"/>
          </a:xfrm>
          <a:prstGeom prst="rect">
            <a:avLst/>
          </a:prstGeom>
          <a:noFill/>
          <a:ln w="9525">
            <a:noFill/>
            <a:miter lim="800000"/>
            <a:headEnd/>
            <a:tailEnd/>
          </a:ln>
        </p:spPr>
      </p:pic>
    </p:spTree>
    <p:extLst>
      <p:ext uri="{BB962C8B-B14F-4D97-AF65-F5344CB8AC3E}">
        <p14:creationId xmlns:p14="http://schemas.microsoft.com/office/powerpoint/2010/main" val="490577764"/>
      </p:ext>
    </p:extLst>
  </p:cSld>
  <p:clrMapOvr>
    <a:masterClrMapping/>
  </p:clrMapOvr>
  <p:transition advClick="0" advTm="300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245526" y="189782"/>
            <a:ext cx="7138157" cy="1143000"/>
          </a:xfrm>
        </p:spPr>
        <p:txBody>
          <a:bodyPr>
            <a:normAutofit/>
          </a:bodyPr>
          <a:lstStyle/>
          <a:p>
            <a:r>
              <a:rPr lang="en-US" sz="4000" dirty="0" smtClean="0"/>
              <a:t>    </a:t>
            </a:r>
            <a:r>
              <a:rPr lang="en-US" altLang="lv-LV" sz="4000" b="1" dirty="0"/>
              <a:t>AERTI </a:t>
            </a:r>
            <a:r>
              <a:rPr lang="en-US" altLang="lv-LV" sz="4000" b="1" dirty="0" smtClean="0"/>
              <a:t>RTU</a:t>
            </a:r>
            <a:endParaRPr lang="lv-LV" sz="4000" dirty="0" smtClean="0"/>
          </a:p>
        </p:txBody>
      </p:sp>
      <p:sp>
        <p:nvSpPr>
          <p:cNvPr id="15363" name="Content Placeholder 2"/>
          <p:cNvSpPr>
            <a:spLocks noGrp="1"/>
          </p:cNvSpPr>
          <p:nvPr>
            <p:ph idx="1"/>
          </p:nvPr>
        </p:nvSpPr>
        <p:spPr>
          <a:xfrm>
            <a:off x="245525" y="1538364"/>
            <a:ext cx="8630187" cy="4587800"/>
          </a:xfrm>
        </p:spPr>
        <p:txBody>
          <a:bodyPr/>
          <a:lstStyle/>
          <a:p>
            <a:pPr marL="0" indent="0">
              <a:buNone/>
            </a:pPr>
            <a:r>
              <a:rPr lang="en-US" b="1" dirty="0" smtClean="0">
                <a:latin typeface="+mj-lt"/>
              </a:rPr>
              <a:t>Multi-component </a:t>
            </a:r>
            <a:r>
              <a:rPr lang="en-US" b="1" dirty="0" err="1" smtClean="0">
                <a:latin typeface="+mj-lt"/>
              </a:rPr>
              <a:t>nano</a:t>
            </a:r>
            <a:r>
              <a:rPr lang="en-US" b="1" dirty="0" smtClean="0">
                <a:latin typeface="+mj-lt"/>
              </a:rPr>
              <a:t>-structured coatings </a:t>
            </a:r>
            <a:endParaRPr lang="en-US" dirty="0">
              <a:latin typeface="+mj-lt"/>
            </a:endParaRPr>
          </a:p>
          <a:p>
            <a:pPr eaLnBrk="1" hangingPunct="1">
              <a:buNone/>
            </a:pPr>
            <a:endParaRPr lang="en-US" sz="800" dirty="0" smtClean="0"/>
          </a:p>
          <a:p>
            <a:pPr lvl="0" eaLnBrk="1" hangingPunct="1">
              <a:buNone/>
            </a:pPr>
            <a:r>
              <a:rPr lang="en-US" sz="2400" b="1" dirty="0" smtClean="0"/>
              <a:t>Innovative ion-plasma </a:t>
            </a:r>
            <a:r>
              <a:rPr lang="en-US" sz="2400" b="1" dirty="0" err="1" smtClean="0"/>
              <a:t>nano</a:t>
            </a:r>
            <a:r>
              <a:rPr lang="en-US" sz="2400" b="1" dirty="0" smtClean="0"/>
              <a:t>-structured coatings:</a:t>
            </a:r>
          </a:p>
          <a:p>
            <a:pPr eaLnBrk="1" hangingPunct="1"/>
            <a:r>
              <a:rPr lang="en-US" sz="2400" dirty="0" smtClean="0"/>
              <a:t>Heat resistant coatings</a:t>
            </a:r>
          </a:p>
          <a:p>
            <a:pPr eaLnBrk="1" hangingPunct="1"/>
            <a:r>
              <a:rPr lang="en-US" sz="2400" dirty="0" smtClean="0"/>
              <a:t>Corrosion resistant coatings</a:t>
            </a:r>
          </a:p>
          <a:p>
            <a:pPr eaLnBrk="1" hangingPunct="1"/>
            <a:r>
              <a:rPr lang="en-US" sz="2400" dirty="0" smtClean="0"/>
              <a:t>Wear resistant coatings</a:t>
            </a:r>
          </a:p>
          <a:p>
            <a:pPr eaLnBrk="1" hangingPunct="1"/>
            <a:r>
              <a:rPr lang="en-US" sz="2400" dirty="0" smtClean="0"/>
              <a:t>Decorative coatings</a:t>
            </a:r>
          </a:p>
          <a:p>
            <a:pPr lvl="0" eaLnBrk="1" hangingPunct="1">
              <a:buNone/>
            </a:pPr>
            <a:endParaRPr lang="en-US" sz="2400" dirty="0" smtClean="0"/>
          </a:p>
          <a:p>
            <a:pPr eaLnBrk="1" hangingPunct="1">
              <a:buNone/>
            </a:pPr>
            <a:endParaRPr lang="en-US" dirty="0" smtClean="0"/>
          </a:p>
        </p:txBody>
      </p:sp>
      <p:pic>
        <p:nvPicPr>
          <p:cNvPr id="5" name="Picture 4" descr="E:\My Documents\Document_01\Urbach\RTU\AERTI\Atributika un simbolika\Logo\BEST\Super\Aerti logo modified[1].JPG"/>
          <p:cNvPicPr/>
          <p:nvPr/>
        </p:nvPicPr>
        <p:blipFill>
          <a:blip r:embed="rId2"/>
          <a:stretch>
            <a:fillRect/>
          </a:stretch>
        </p:blipFill>
        <p:spPr bwMode="auto">
          <a:xfrm>
            <a:off x="7148945" y="151009"/>
            <a:ext cx="1726768" cy="1387354"/>
          </a:xfrm>
          <a:prstGeom prst="rect">
            <a:avLst/>
          </a:prstGeom>
          <a:noFill/>
          <a:ln w="9525">
            <a:noFill/>
            <a:miter lim="800000"/>
            <a:headEnd/>
            <a:tailEnd/>
          </a:ln>
        </p:spPr>
      </p:pic>
      <p:pic>
        <p:nvPicPr>
          <p:cNvPr id="8" name="Picture 7"/>
          <p:cNvPicPr/>
          <p:nvPr/>
        </p:nvPicPr>
        <p:blipFill>
          <a:blip r:embed="rId3" cstate="print"/>
          <a:srcRect/>
          <a:stretch>
            <a:fillRect/>
          </a:stretch>
        </p:blipFill>
        <p:spPr bwMode="auto">
          <a:xfrm>
            <a:off x="4732869" y="3112608"/>
            <a:ext cx="4142844" cy="3209730"/>
          </a:xfrm>
          <a:prstGeom prst="rect">
            <a:avLst/>
          </a:prstGeom>
          <a:noFill/>
          <a:ln w="9525">
            <a:noFill/>
            <a:miter lim="800000"/>
            <a:headEnd/>
            <a:tailEnd/>
          </a:ln>
        </p:spPr>
      </p:pic>
      <p:pic>
        <p:nvPicPr>
          <p:cNvPr id="9" name="Picture 8"/>
          <p:cNvPicPr/>
          <p:nvPr/>
        </p:nvPicPr>
        <p:blipFill>
          <a:blip r:embed="rId4" cstate="print"/>
          <a:srcRect/>
          <a:stretch>
            <a:fillRect/>
          </a:stretch>
        </p:blipFill>
        <p:spPr bwMode="auto">
          <a:xfrm>
            <a:off x="872836" y="4615775"/>
            <a:ext cx="2964873" cy="1706563"/>
          </a:xfrm>
          <a:prstGeom prst="rect">
            <a:avLst/>
          </a:prstGeom>
          <a:noFill/>
          <a:ln w="9525">
            <a:noFill/>
            <a:miter lim="800000"/>
            <a:headEnd/>
            <a:tailEnd/>
          </a:ln>
        </p:spPr>
      </p:pic>
      <p:pic>
        <p:nvPicPr>
          <p:cNvPr id="10" name="Picture 9" descr="E:\My Documents\Document_01\Urbach\RTU\AERTI\Atributika un simbolika\Logo\BEST\Super\Aerti logo modified[1].JPG"/>
          <p:cNvPicPr/>
          <p:nvPr/>
        </p:nvPicPr>
        <p:blipFill>
          <a:blip r:embed="rId2">
            <a:extLst>
              <a:ext uri="{28A0092B-C50C-407E-A947-70E740481C1C}">
                <a14:useLocalDpi xmlns:a14="http://schemas.microsoft.com/office/drawing/2010/main" val="0"/>
              </a:ext>
            </a:extLst>
          </a:blip>
          <a:stretch>
            <a:fillRect/>
          </a:stretch>
        </p:blipFill>
        <p:spPr bwMode="auto">
          <a:xfrm>
            <a:off x="383552" y="181333"/>
            <a:ext cx="1122324" cy="887216"/>
          </a:xfrm>
          <a:prstGeom prst="rect">
            <a:avLst/>
          </a:prstGeom>
          <a:noFill/>
          <a:ln w="9525">
            <a:noFill/>
            <a:miter lim="800000"/>
            <a:headEnd/>
            <a:tailEnd/>
          </a:ln>
        </p:spPr>
      </p:pic>
    </p:spTree>
    <p:extLst>
      <p:ext uri="{BB962C8B-B14F-4D97-AF65-F5344CB8AC3E}">
        <p14:creationId xmlns:p14="http://schemas.microsoft.com/office/powerpoint/2010/main" val="3010037838"/>
      </p:ext>
    </p:extLst>
  </p:cSld>
  <p:clrMapOvr>
    <a:masterClrMapping/>
  </p:clrMapOvr>
  <p:transition advClick="0" advTm="300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550326" y="138077"/>
            <a:ext cx="7138157" cy="1143000"/>
          </a:xfrm>
        </p:spPr>
        <p:txBody>
          <a:bodyPr>
            <a:normAutofit/>
          </a:bodyPr>
          <a:lstStyle/>
          <a:p>
            <a:r>
              <a:rPr lang="en-US" altLang="lv-LV" sz="4000" b="1" dirty="0"/>
              <a:t>AERTI RTU</a:t>
            </a:r>
            <a:endParaRPr lang="lv-LV" sz="4000" dirty="0" smtClean="0"/>
          </a:p>
        </p:txBody>
      </p:sp>
      <p:sp>
        <p:nvSpPr>
          <p:cNvPr id="15363" name="Content Placeholder 2"/>
          <p:cNvSpPr>
            <a:spLocks noGrp="1"/>
          </p:cNvSpPr>
          <p:nvPr>
            <p:ph idx="1"/>
          </p:nvPr>
        </p:nvSpPr>
        <p:spPr>
          <a:xfrm>
            <a:off x="261138" y="1661992"/>
            <a:ext cx="8766148" cy="4464171"/>
          </a:xfrm>
        </p:spPr>
        <p:txBody>
          <a:bodyPr/>
          <a:lstStyle/>
          <a:p>
            <a:pPr marL="0" indent="0">
              <a:buNone/>
            </a:pPr>
            <a:r>
              <a:rPr lang="en-US" b="1" dirty="0" smtClean="0">
                <a:latin typeface="Calibri" panose="020F0502020204030204" pitchFamily="34" charset="0"/>
              </a:rPr>
              <a:t>Research of </a:t>
            </a:r>
            <a:r>
              <a:rPr lang="en-US" b="1" dirty="0" err="1" smtClean="0">
                <a:latin typeface="Calibri" panose="020F0502020204030204" pitchFamily="34" charset="0"/>
              </a:rPr>
              <a:t>nano</a:t>
            </a:r>
            <a:r>
              <a:rPr lang="en-US" b="1" dirty="0" smtClean="0">
                <a:latin typeface="Calibri" panose="020F0502020204030204" pitchFamily="34" charset="0"/>
              </a:rPr>
              <a:t>-structured coatings</a:t>
            </a:r>
            <a:r>
              <a:rPr lang="en-US" sz="2800" b="1" dirty="0" smtClean="0">
                <a:latin typeface="Calibri" panose="020F0502020204030204" pitchFamily="34" charset="0"/>
              </a:rPr>
              <a:t> </a:t>
            </a:r>
          </a:p>
          <a:p>
            <a:endParaRPr lang="en-US" sz="800" dirty="0" smtClean="0"/>
          </a:p>
          <a:p>
            <a:pPr eaLnBrk="1" hangingPunct="1">
              <a:buNone/>
            </a:pPr>
            <a:r>
              <a:rPr lang="en-US" sz="2000" dirty="0" smtClean="0"/>
              <a:t>Multi-component</a:t>
            </a:r>
            <a:r>
              <a:rPr lang="ru-RU" sz="2000" dirty="0" smtClean="0"/>
              <a:t> </a:t>
            </a:r>
            <a:r>
              <a:rPr lang="en-US" sz="2000" dirty="0" smtClean="0"/>
              <a:t>heat-resisting</a:t>
            </a:r>
            <a:r>
              <a:rPr lang="en-US" sz="2000" dirty="0"/>
              <a:t>	</a:t>
            </a:r>
            <a:r>
              <a:rPr lang="en-US" sz="2000" dirty="0" smtClean="0"/>
              <a:t>		Structure of the</a:t>
            </a:r>
            <a:r>
              <a:rPr lang="ru-RU" sz="2000" dirty="0" smtClean="0"/>
              <a:t> </a:t>
            </a:r>
            <a:r>
              <a:rPr lang="en-US" sz="2000" dirty="0" smtClean="0"/>
              <a:t>oxidized surface of</a:t>
            </a:r>
          </a:p>
          <a:p>
            <a:pPr eaLnBrk="1" hangingPunct="1">
              <a:buNone/>
            </a:pPr>
            <a:r>
              <a:rPr lang="en-US" sz="2000" dirty="0"/>
              <a:t>c</a:t>
            </a:r>
            <a:r>
              <a:rPr lang="en-US" sz="2000" dirty="0" smtClean="0"/>
              <a:t>oating on titanium alloy</a:t>
            </a:r>
            <a:r>
              <a:rPr lang="ru-RU" sz="2000" dirty="0" smtClean="0"/>
              <a:t>		</a:t>
            </a:r>
            <a:r>
              <a:rPr lang="en-US" sz="2000" dirty="0" smtClean="0"/>
              <a:t>			titanium</a:t>
            </a:r>
            <a:r>
              <a:rPr lang="ru-RU" sz="2000" dirty="0" smtClean="0"/>
              <a:t> </a:t>
            </a:r>
            <a:r>
              <a:rPr lang="en-US" sz="2000" dirty="0" smtClean="0"/>
              <a:t>blade</a:t>
            </a:r>
            <a:r>
              <a:rPr lang="ru-RU" sz="2000" dirty="0" smtClean="0"/>
              <a:t> </a:t>
            </a:r>
            <a:r>
              <a:rPr lang="en-US" sz="2000" dirty="0" smtClean="0"/>
              <a:t>with </a:t>
            </a:r>
            <a:r>
              <a:rPr lang="ru-RU" sz="2000" dirty="0" smtClean="0"/>
              <a:t>Ti-Al-N</a:t>
            </a:r>
            <a:r>
              <a:rPr lang="en-US" sz="2000" dirty="0" smtClean="0"/>
              <a:t> coating</a:t>
            </a:r>
            <a:r>
              <a:rPr lang="ru-RU" sz="2000" dirty="0" smtClean="0"/>
              <a:t> </a:t>
            </a:r>
            <a:endParaRPr lang="lv-LV" sz="2000" dirty="0"/>
          </a:p>
          <a:p>
            <a:pPr lvl="0" eaLnBrk="1" hangingPunct="1">
              <a:buNone/>
            </a:pPr>
            <a:endParaRPr lang="en-US" sz="2000" dirty="0" smtClean="0"/>
          </a:p>
          <a:p>
            <a:pPr eaLnBrk="1" hangingPunct="1">
              <a:buNone/>
            </a:pPr>
            <a:endParaRPr lang="en-US" dirty="0" smtClean="0"/>
          </a:p>
        </p:txBody>
      </p:sp>
      <p:pic>
        <p:nvPicPr>
          <p:cNvPr id="5" name="Picture 4" descr="E:\My Documents\Document_01\Urbach\RTU\AERTI\Atributika un simbolika\Logo\BEST\Super\Aerti logo modified[1].JPG"/>
          <p:cNvPicPr/>
          <p:nvPr/>
        </p:nvPicPr>
        <p:blipFill>
          <a:blip r:embed="rId2"/>
          <a:stretch>
            <a:fillRect/>
          </a:stretch>
        </p:blipFill>
        <p:spPr bwMode="auto">
          <a:xfrm>
            <a:off x="7148945" y="151009"/>
            <a:ext cx="1726768" cy="1387354"/>
          </a:xfrm>
          <a:prstGeom prst="rect">
            <a:avLst/>
          </a:prstGeom>
          <a:noFill/>
          <a:ln w="9525">
            <a:noFill/>
            <a:miter lim="800000"/>
            <a:headEnd/>
            <a:tailEnd/>
          </a:ln>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1138" y="3274476"/>
            <a:ext cx="4242737" cy="3217606"/>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96087" y="3274476"/>
            <a:ext cx="4131199" cy="3217606"/>
          </a:xfrm>
          <a:prstGeom prst="rect">
            <a:avLst/>
          </a:prstGeom>
        </p:spPr>
      </p:pic>
      <p:pic>
        <p:nvPicPr>
          <p:cNvPr id="8" name="Picture 7" descr="E:\My Documents\Document_01\Urbach\RTU\AERTI\Atributika un simbolika\Logo\BEST\Super\Aerti logo modified[1].JPG"/>
          <p:cNvPicPr/>
          <p:nvPr/>
        </p:nvPicPr>
        <p:blipFill>
          <a:blip r:embed="rId2">
            <a:extLst>
              <a:ext uri="{28A0092B-C50C-407E-A947-70E740481C1C}">
                <a14:useLocalDpi xmlns:a14="http://schemas.microsoft.com/office/drawing/2010/main" val="0"/>
              </a:ext>
            </a:extLst>
          </a:blip>
          <a:stretch>
            <a:fillRect/>
          </a:stretch>
        </p:blipFill>
        <p:spPr bwMode="auto">
          <a:xfrm>
            <a:off x="383552" y="181333"/>
            <a:ext cx="1122324" cy="887216"/>
          </a:xfrm>
          <a:prstGeom prst="rect">
            <a:avLst/>
          </a:prstGeom>
          <a:noFill/>
          <a:ln w="9525">
            <a:noFill/>
            <a:miter lim="800000"/>
            <a:headEnd/>
            <a:tailEnd/>
          </a:ln>
        </p:spPr>
      </p:pic>
    </p:spTree>
    <p:extLst>
      <p:ext uri="{BB962C8B-B14F-4D97-AF65-F5344CB8AC3E}">
        <p14:creationId xmlns:p14="http://schemas.microsoft.com/office/powerpoint/2010/main" val="3488986323"/>
      </p:ext>
    </p:extLst>
  </p:cSld>
  <p:clrMapOvr>
    <a:masterClrMapping/>
  </p:clrMapOvr>
  <p:transition advClick="0" advTm="300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191375"/>
            <a:ext cx="7243011" cy="1143000"/>
          </a:xfrm>
        </p:spPr>
        <p:txBody>
          <a:bodyPr>
            <a:normAutofit/>
          </a:bodyPr>
          <a:lstStyle/>
          <a:p>
            <a:r>
              <a:rPr lang="en-US" sz="4000" dirty="0" smtClean="0"/>
              <a:t> </a:t>
            </a:r>
            <a:r>
              <a:rPr lang="en-US" altLang="lv-LV" sz="4000" b="1" dirty="0"/>
              <a:t>AERTI </a:t>
            </a:r>
            <a:r>
              <a:rPr lang="en-US" altLang="lv-LV" sz="4000" b="1" dirty="0" smtClean="0"/>
              <a:t>RTU</a:t>
            </a:r>
            <a:endParaRPr lang="lv-LV" sz="4000" dirty="0" smtClean="0"/>
          </a:p>
        </p:txBody>
      </p:sp>
      <p:pic>
        <p:nvPicPr>
          <p:cNvPr id="5" name="Picture 4" descr="E:\My Documents\Document_01\Urbach\RTU\AERTI\Atributika un simbolika\Logo\BEST\Super\Aerti logo modified[1].JPG"/>
          <p:cNvPicPr/>
          <p:nvPr/>
        </p:nvPicPr>
        <p:blipFill>
          <a:blip r:embed="rId2"/>
          <a:stretch>
            <a:fillRect/>
          </a:stretch>
        </p:blipFill>
        <p:spPr bwMode="auto">
          <a:xfrm>
            <a:off x="7058064" y="151009"/>
            <a:ext cx="1817649" cy="1387354"/>
          </a:xfrm>
          <a:prstGeom prst="rect">
            <a:avLst/>
          </a:prstGeom>
          <a:noFill/>
          <a:ln w="9525">
            <a:noFill/>
            <a:miter lim="800000"/>
            <a:headEnd/>
            <a:tailEnd/>
          </a:ln>
        </p:spPr>
      </p:pic>
      <p:pic>
        <p:nvPicPr>
          <p:cNvPr id="7" name="Picture 6" descr="I-1-90_29_norm_st"/>
          <p:cNvPicPr/>
          <p:nvPr/>
        </p:nvPicPr>
        <p:blipFill>
          <a:blip r:embed="rId3" cstate="print"/>
          <a:srcRect/>
          <a:stretch>
            <a:fillRect/>
          </a:stretch>
        </p:blipFill>
        <p:spPr bwMode="auto">
          <a:xfrm>
            <a:off x="5245644" y="4671258"/>
            <a:ext cx="3624840" cy="2090578"/>
          </a:xfrm>
          <a:prstGeom prst="rect">
            <a:avLst/>
          </a:prstGeom>
          <a:noFill/>
          <a:ln w="9525">
            <a:noFill/>
            <a:miter lim="800000"/>
            <a:headEnd/>
            <a:tailEnd/>
          </a:ln>
        </p:spPr>
      </p:pic>
      <p:pic>
        <p:nvPicPr>
          <p:cNvPr id="8" name="Picture 7"/>
          <p:cNvPicPr/>
          <p:nvPr/>
        </p:nvPicPr>
        <p:blipFill>
          <a:blip r:embed="rId4" cstate="print"/>
          <a:srcRect/>
          <a:stretch>
            <a:fillRect/>
          </a:stretch>
        </p:blipFill>
        <p:spPr bwMode="auto">
          <a:xfrm>
            <a:off x="569495" y="4671258"/>
            <a:ext cx="2923310" cy="2090578"/>
          </a:xfrm>
          <a:prstGeom prst="rect">
            <a:avLst/>
          </a:prstGeom>
          <a:noFill/>
          <a:ln w="9525">
            <a:noFill/>
            <a:miter lim="800000"/>
            <a:headEnd/>
            <a:tailEnd/>
          </a:ln>
        </p:spPr>
      </p:pic>
      <p:sp>
        <p:nvSpPr>
          <p:cNvPr id="2" name="Content Placeholder 1"/>
          <p:cNvSpPr>
            <a:spLocks noGrp="1"/>
          </p:cNvSpPr>
          <p:nvPr>
            <p:ph idx="1"/>
          </p:nvPr>
        </p:nvSpPr>
        <p:spPr>
          <a:xfrm>
            <a:off x="1" y="1334375"/>
            <a:ext cx="9144000" cy="4537124"/>
          </a:xfrm>
        </p:spPr>
        <p:txBody>
          <a:bodyPr>
            <a:normAutofit/>
          </a:bodyPr>
          <a:lstStyle/>
          <a:p>
            <a:pPr marL="0" indent="0">
              <a:spcBef>
                <a:spcPts val="0"/>
              </a:spcBef>
              <a:buNone/>
            </a:pPr>
            <a:r>
              <a:rPr lang="en-US" sz="2800" b="1" dirty="0"/>
              <a:t>Research on composite materials used for aviation constructions </a:t>
            </a:r>
            <a:r>
              <a:rPr lang="en-US" sz="3000" dirty="0"/>
              <a:t> </a:t>
            </a:r>
          </a:p>
          <a:p>
            <a:pPr>
              <a:spcBef>
                <a:spcPts val="0"/>
              </a:spcBef>
              <a:buNone/>
            </a:pPr>
            <a:r>
              <a:rPr lang="en-US" dirty="0"/>
              <a:t> </a:t>
            </a:r>
            <a:r>
              <a:rPr lang="en-US" dirty="0" smtClean="0"/>
              <a:t>  </a:t>
            </a:r>
            <a:r>
              <a:rPr lang="en-US" sz="2400" dirty="0" smtClean="0"/>
              <a:t>In </a:t>
            </a:r>
            <a:r>
              <a:rPr lang="en-US" sz="2400" dirty="0"/>
              <a:t>this particular project the results of research </a:t>
            </a:r>
            <a:r>
              <a:rPr lang="en-US" sz="2400" dirty="0" smtClean="0"/>
              <a:t>on mechanical </a:t>
            </a:r>
            <a:r>
              <a:rPr lang="en-US" sz="2400" dirty="0"/>
              <a:t>characteristics of composite materials made of anisotropic reinforced plastics were represented. Ultimate strength and mechanical characteristics of polymer materials demand development of new testing methods which are free from traditional testing methods’ weaknesses.</a:t>
            </a:r>
          </a:p>
          <a:p>
            <a:endParaRPr lang="lv-LV" dirty="0"/>
          </a:p>
        </p:txBody>
      </p:sp>
      <p:pic>
        <p:nvPicPr>
          <p:cNvPr id="9" name="Picture 8" descr="E:\My Documents\Document_01\Urbach\RTU\AERTI\Atributika un simbolika\Logo\BEST\Super\Aerti logo modified[1].JPG"/>
          <p:cNvPicPr/>
          <p:nvPr/>
        </p:nvPicPr>
        <p:blipFill>
          <a:blip r:embed="rId2">
            <a:extLst>
              <a:ext uri="{28A0092B-C50C-407E-A947-70E740481C1C}">
                <a14:useLocalDpi xmlns:a14="http://schemas.microsoft.com/office/drawing/2010/main" val="0"/>
              </a:ext>
            </a:extLst>
          </a:blip>
          <a:stretch>
            <a:fillRect/>
          </a:stretch>
        </p:blipFill>
        <p:spPr bwMode="auto">
          <a:xfrm>
            <a:off x="383552" y="181333"/>
            <a:ext cx="1122324" cy="887216"/>
          </a:xfrm>
          <a:prstGeom prst="rect">
            <a:avLst/>
          </a:prstGeom>
          <a:noFill/>
          <a:ln w="9525">
            <a:noFill/>
            <a:miter lim="800000"/>
            <a:headEnd/>
            <a:tailEnd/>
          </a:ln>
        </p:spPr>
      </p:pic>
    </p:spTree>
    <p:extLst>
      <p:ext uri="{BB962C8B-B14F-4D97-AF65-F5344CB8AC3E}">
        <p14:creationId xmlns:p14="http://schemas.microsoft.com/office/powerpoint/2010/main" val="1820687297"/>
      </p:ext>
    </p:extLst>
  </p:cSld>
  <p:clrMapOvr>
    <a:masterClrMapping/>
  </p:clrMapOvr>
  <p:transition advClick="0" advTm="300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lv-LV"/>
          </a:p>
        </p:txBody>
      </p:sp>
      <p:pic>
        <p:nvPicPr>
          <p:cNvPr id="5" name="Content Placeholder 4"/>
          <p:cNvPicPr>
            <a:picLocks noGrp="1" noChangeAspect="1"/>
          </p:cNvPicPr>
          <p:nvPr>
            <p:ph idx="1"/>
          </p:nvPr>
        </p:nvPicPr>
        <p:blipFill>
          <a:blip r:embed="rId2"/>
          <a:stretch>
            <a:fillRect/>
          </a:stretch>
        </p:blipFill>
        <p:spPr>
          <a:xfrm>
            <a:off x="0" y="-5776"/>
            <a:ext cx="9151700" cy="6863776"/>
          </a:xfrm>
          <a:prstGeom prst="rect">
            <a:avLst/>
          </a:prstGeom>
        </p:spPr>
      </p:pic>
      <p:sp>
        <p:nvSpPr>
          <p:cNvPr id="4" name="Slide Number Placeholder 3"/>
          <p:cNvSpPr>
            <a:spLocks noGrp="1"/>
          </p:cNvSpPr>
          <p:nvPr>
            <p:ph type="sldNum" sz="quarter" idx="12"/>
          </p:nvPr>
        </p:nvSpPr>
        <p:spPr/>
        <p:txBody>
          <a:bodyPr/>
          <a:lstStyle/>
          <a:p>
            <a:pPr>
              <a:defRPr/>
            </a:pPr>
            <a:fld id="{A58D2D3D-AEB8-461C-9028-892EFEE118F7}" type="slidenum">
              <a:rPr lang="en-US" smtClean="0"/>
              <a:pPr>
                <a:defRPr/>
              </a:pPr>
              <a:t>18</a:t>
            </a:fld>
            <a:endParaRPr lang="en-US"/>
          </a:p>
        </p:txBody>
      </p:sp>
    </p:spTree>
    <p:extLst>
      <p:ext uri="{BB962C8B-B14F-4D97-AF65-F5344CB8AC3E}">
        <p14:creationId xmlns:p14="http://schemas.microsoft.com/office/powerpoint/2010/main" val="2781134787"/>
      </p:ext>
    </p:extLst>
  </p:cSld>
  <p:clrMapOvr>
    <a:masterClrMapping/>
  </p:clrMapOvr>
  <p:transition advClick="0" advTm="300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904" y="6129395"/>
            <a:ext cx="5056515" cy="453910"/>
          </a:xfrm>
        </p:spPr>
        <p:txBody>
          <a:bodyPr>
            <a:normAutofit fontScale="90000"/>
          </a:bodyPr>
          <a:lstStyle/>
          <a:p>
            <a:r>
              <a:rPr lang="en-US" sz="3200" b="1" dirty="0"/>
              <a:t>KLAIPEDA UNIVERSITY</a:t>
            </a:r>
            <a:endParaRPr lang="lv-LV" sz="3200" b="1" dirty="0"/>
          </a:p>
        </p:txBody>
      </p:sp>
      <p:sp>
        <p:nvSpPr>
          <p:cNvPr id="4" name="Slide Number Placeholder 3"/>
          <p:cNvSpPr>
            <a:spLocks noGrp="1"/>
          </p:cNvSpPr>
          <p:nvPr>
            <p:ph type="sldNum" sz="quarter" idx="12"/>
          </p:nvPr>
        </p:nvSpPr>
        <p:spPr/>
        <p:txBody>
          <a:bodyPr/>
          <a:lstStyle/>
          <a:p>
            <a:pPr>
              <a:defRPr/>
            </a:pPr>
            <a:fld id="{A58D2D3D-AEB8-461C-9028-892EFEE118F7}" type="slidenum">
              <a:rPr lang="en-US" smtClean="0"/>
              <a:pPr>
                <a:defRPr/>
              </a:pPr>
              <a:t>19</a:t>
            </a:fld>
            <a:endParaRPr lang="en-US"/>
          </a:p>
        </p:txBody>
      </p:sp>
      <p:pic>
        <p:nvPicPr>
          <p:cNvPr id="7" name="Content Placeholder 4"/>
          <p:cNvPicPr>
            <a:picLocks noGrp="1" noChangeAspect="1"/>
          </p:cNvPicPr>
          <p:nvPr>
            <p:ph idx="1"/>
          </p:nvPr>
        </p:nvPicPr>
        <p:blipFill>
          <a:blip r:embed="rId2"/>
          <a:stretch>
            <a:fillRect/>
          </a:stretch>
        </p:blipFill>
        <p:spPr>
          <a:xfrm>
            <a:off x="962527" y="19332"/>
            <a:ext cx="8180436" cy="6135328"/>
          </a:xfrm>
          <a:prstGeom prst="rect">
            <a:avLst/>
          </a:prstGeom>
        </p:spPr>
      </p:pic>
    </p:spTree>
    <p:extLst>
      <p:ext uri="{BB962C8B-B14F-4D97-AF65-F5344CB8AC3E}">
        <p14:creationId xmlns:p14="http://schemas.microsoft.com/office/powerpoint/2010/main" val="258977331"/>
      </p:ext>
    </p:extLst>
  </p:cSld>
  <p:clrMapOvr>
    <a:masterClrMapping/>
  </p:clrMapOvr>
  <p:transition advClick="0" advTm="300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E:\My Documents\Document_01\Urbach\RTU\AERTI\Atributika un simbolika\Logo\BEST\Super\Aerti logo modified[1].JPG"/>
          <p:cNvPicPr/>
          <p:nvPr/>
        </p:nvPicPr>
        <p:blipFill>
          <a:blip r:embed="rId2">
            <a:extLst>
              <a:ext uri="{28A0092B-C50C-407E-A947-70E740481C1C}">
                <a14:useLocalDpi xmlns:a14="http://schemas.microsoft.com/office/drawing/2010/main" val="0"/>
              </a:ext>
            </a:extLst>
          </a:blip>
          <a:stretch>
            <a:fillRect/>
          </a:stretch>
        </p:blipFill>
        <p:spPr bwMode="auto">
          <a:xfrm>
            <a:off x="192447" y="238500"/>
            <a:ext cx="1122324" cy="887216"/>
          </a:xfrm>
          <a:prstGeom prst="rect">
            <a:avLst/>
          </a:prstGeom>
          <a:noFill/>
          <a:ln w="9525">
            <a:noFill/>
            <a:miter lim="800000"/>
            <a:headEnd/>
            <a:tailEnd/>
          </a:ln>
        </p:spPr>
      </p:pic>
      <p:sp>
        <p:nvSpPr>
          <p:cNvPr id="6" name="Rectangle 5"/>
          <p:cNvSpPr/>
          <p:nvPr/>
        </p:nvSpPr>
        <p:spPr>
          <a:xfrm>
            <a:off x="0" y="4257675"/>
            <a:ext cx="9144000" cy="461665"/>
          </a:xfrm>
          <a:prstGeom prst="rect">
            <a:avLst/>
          </a:prstGeom>
        </p:spPr>
        <p:txBody>
          <a:bodyPr wrap="square">
            <a:spAutoFit/>
          </a:bodyPr>
          <a:lstStyle/>
          <a:p>
            <a:pPr algn="ctr"/>
            <a:endParaRPr lang="en-US" sz="2400" dirty="0">
              <a:solidFill>
                <a:srgbClr val="008080"/>
              </a:solidFill>
            </a:endParaRPr>
          </a:p>
        </p:txBody>
      </p:sp>
      <p:sp>
        <p:nvSpPr>
          <p:cNvPr id="7" name="Rectangle 6"/>
          <p:cNvSpPr/>
          <p:nvPr/>
        </p:nvSpPr>
        <p:spPr>
          <a:xfrm>
            <a:off x="152400" y="4410075"/>
            <a:ext cx="9144000" cy="461665"/>
          </a:xfrm>
          <a:prstGeom prst="rect">
            <a:avLst/>
          </a:prstGeom>
        </p:spPr>
        <p:txBody>
          <a:bodyPr wrap="square">
            <a:spAutoFit/>
          </a:bodyPr>
          <a:lstStyle/>
          <a:p>
            <a:pPr algn="ctr"/>
            <a:endParaRPr lang="en-US" sz="2400" dirty="0">
              <a:solidFill>
                <a:srgbClr val="008080"/>
              </a:solidFill>
            </a:endParaRPr>
          </a:p>
        </p:txBody>
      </p:sp>
      <p:sp>
        <p:nvSpPr>
          <p:cNvPr id="9" name="Text Box 2"/>
          <p:cNvSpPr txBox="1">
            <a:spLocks noChangeArrowheads="1"/>
          </p:cNvSpPr>
          <p:nvPr/>
        </p:nvSpPr>
        <p:spPr bwMode="auto">
          <a:xfrm>
            <a:off x="90487" y="439040"/>
            <a:ext cx="9053513"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9pPr>
          </a:lstStyle>
          <a:p>
            <a:pPr algn="ctr" eaLnBrk="1" hangingPunct="1">
              <a:buSzPct val="100000"/>
            </a:pPr>
            <a:r>
              <a:rPr lang="en-US" altLang="lv-LV" sz="3400" b="1" dirty="0">
                <a:solidFill>
                  <a:srgbClr val="000000"/>
                </a:solidFill>
              </a:rPr>
              <a:t>EU strategy for the </a:t>
            </a:r>
            <a:endParaRPr lang="en-US" altLang="lv-LV" sz="3400" b="1" dirty="0" smtClean="0">
              <a:solidFill>
                <a:srgbClr val="000000"/>
              </a:solidFill>
            </a:endParaRPr>
          </a:p>
          <a:p>
            <a:pPr algn="ctr" eaLnBrk="1" hangingPunct="1">
              <a:buSzPct val="100000"/>
            </a:pPr>
            <a:r>
              <a:rPr lang="en-US" altLang="lv-LV" sz="3400" b="1" dirty="0" smtClean="0">
                <a:solidFill>
                  <a:srgbClr val="000000"/>
                </a:solidFill>
              </a:rPr>
              <a:t>Baltic </a:t>
            </a:r>
            <a:r>
              <a:rPr lang="en-US" altLang="lv-LV" sz="3400" b="1" dirty="0">
                <a:solidFill>
                  <a:srgbClr val="000000"/>
                </a:solidFill>
              </a:rPr>
              <a:t>Sea </a:t>
            </a:r>
            <a:r>
              <a:rPr lang="en-US" altLang="lv-LV" sz="3400" b="1" dirty="0" smtClean="0">
                <a:solidFill>
                  <a:srgbClr val="000000"/>
                </a:solidFill>
              </a:rPr>
              <a:t>Region </a:t>
            </a:r>
            <a:endParaRPr lang="en-US" altLang="lv-LV" sz="3400" b="1" dirty="0">
              <a:solidFill>
                <a:srgbClr val="000000"/>
              </a:solidFill>
            </a:endParaRPr>
          </a:p>
        </p:txBody>
      </p:sp>
      <p:sp>
        <p:nvSpPr>
          <p:cNvPr id="2" name="Rectangle 1"/>
          <p:cNvSpPr/>
          <p:nvPr/>
        </p:nvSpPr>
        <p:spPr>
          <a:xfrm>
            <a:off x="90487" y="1432938"/>
            <a:ext cx="8219704" cy="5262979"/>
          </a:xfrm>
          <a:prstGeom prst="rect">
            <a:avLst/>
          </a:prstGeom>
        </p:spPr>
        <p:txBody>
          <a:bodyPr wrap="square">
            <a:spAutoFit/>
          </a:bodyPr>
          <a:lstStyle/>
          <a:p>
            <a:pPr algn="just"/>
            <a:r>
              <a:rPr lang="en-US" sz="2400" b="1" dirty="0" smtClean="0"/>
              <a:t>ACTION </a:t>
            </a:r>
            <a:r>
              <a:rPr lang="en-US" sz="2400" b="1" dirty="0"/>
              <a:t>PLAN</a:t>
            </a:r>
          </a:p>
          <a:p>
            <a:pPr algn="just"/>
            <a:r>
              <a:rPr lang="en-US" sz="2400" b="1" dirty="0"/>
              <a:t>Policy Area SAFE, Action 2:</a:t>
            </a:r>
          </a:p>
          <a:p>
            <a:pPr algn="just"/>
            <a:r>
              <a:rPr lang="en-US" sz="2400" dirty="0"/>
              <a:t>Many of today sea charts are based on somewhat inaccurate measurements made more than 100 years ago. In contrast, modern surveys are carried out with multi-beam echo sounders or airborne LIDAR technology and provide a detailed image of the seabed. As the size and draught of vessels is increasing, shoals and shallow areas which used to be below the reach of ships are now becoming a risk factor.</a:t>
            </a:r>
          </a:p>
          <a:p>
            <a:pPr algn="just"/>
            <a:r>
              <a:rPr lang="en-US" sz="2400" dirty="0"/>
              <a:t>Therefore, it is a priority to resurvey the mostly used routes and ports of the Baltic. In the northernmost parts of the Baltic, ice conditions may cause commercial shipping to take place outside the most commonly used routes.</a:t>
            </a:r>
          </a:p>
        </p:txBody>
      </p:sp>
    </p:spTree>
    <p:extLst>
      <p:ext uri="{BB962C8B-B14F-4D97-AF65-F5344CB8AC3E}">
        <p14:creationId xmlns:p14="http://schemas.microsoft.com/office/powerpoint/2010/main" val="1682204109"/>
      </p:ext>
    </p:extLst>
  </p:cSld>
  <p:clrMapOvr>
    <a:masterClrMapping/>
  </p:clrMapOvr>
  <p:transition advClick="0" advTm="1154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904" y="6129395"/>
            <a:ext cx="5056515" cy="453910"/>
          </a:xfrm>
        </p:spPr>
        <p:txBody>
          <a:bodyPr>
            <a:normAutofit fontScale="90000"/>
          </a:bodyPr>
          <a:lstStyle/>
          <a:p>
            <a:r>
              <a:rPr lang="en-US" sz="3200" b="1" dirty="0"/>
              <a:t>KLAIPEDA UNIVERSITY</a:t>
            </a:r>
            <a:endParaRPr lang="lv-LV" sz="3200" b="1" dirty="0"/>
          </a:p>
        </p:txBody>
      </p:sp>
      <p:sp>
        <p:nvSpPr>
          <p:cNvPr id="4" name="Slide Number Placeholder 3"/>
          <p:cNvSpPr>
            <a:spLocks noGrp="1"/>
          </p:cNvSpPr>
          <p:nvPr>
            <p:ph type="sldNum" sz="quarter" idx="12"/>
          </p:nvPr>
        </p:nvSpPr>
        <p:spPr/>
        <p:txBody>
          <a:bodyPr/>
          <a:lstStyle/>
          <a:p>
            <a:pPr>
              <a:defRPr/>
            </a:pPr>
            <a:fld id="{A58D2D3D-AEB8-461C-9028-892EFEE118F7}" type="slidenum">
              <a:rPr lang="en-US" smtClean="0"/>
              <a:pPr>
                <a:defRPr/>
              </a:pPr>
              <a:t>20</a:t>
            </a:fld>
            <a:endParaRPr lang="en-US"/>
          </a:p>
        </p:txBody>
      </p:sp>
      <p:sp>
        <p:nvSpPr>
          <p:cNvPr id="8" name="Rectangle 7"/>
          <p:cNvSpPr/>
          <p:nvPr/>
        </p:nvSpPr>
        <p:spPr>
          <a:xfrm>
            <a:off x="3169500" y="3244334"/>
            <a:ext cx="2804999" cy="369332"/>
          </a:xfrm>
          <a:prstGeom prst="rect">
            <a:avLst/>
          </a:prstGeom>
        </p:spPr>
        <p:txBody>
          <a:bodyPr wrap="none">
            <a:spAutoFit/>
          </a:bodyPr>
          <a:lstStyle/>
          <a:p>
            <a:r>
              <a:rPr lang="en-US" b="1" dirty="0"/>
              <a:t>KLAIPEDA UNIVERSITY</a:t>
            </a:r>
            <a:endParaRPr lang="lv-LV" dirty="0"/>
          </a:p>
        </p:txBody>
      </p:sp>
      <p:pic>
        <p:nvPicPr>
          <p:cNvPr id="5" name="Content Placeholder 4"/>
          <p:cNvPicPr>
            <a:picLocks noGrp="1" noChangeAspect="1"/>
          </p:cNvPicPr>
          <p:nvPr>
            <p:ph idx="1"/>
          </p:nvPr>
        </p:nvPicPr>
        <p:blipFill>
          <a:blip r:embed="rId2"/>
          <a:stretch>
            <a:fillRect/>
          </a:stretch>
        </p:blipFill>
        <p:spPr>
          <a:xfrm>
            <a:off x="808173" y="-1"/>
            <a:ext cx="8359890" cy="6129395"/>
          </a:xfrm>
          <a:prstGeom prst="rect">
            <a:avLst/>
          </a:prstGeom>
        </p:spPr>
      </p:pic>
    </p:spTree>
    <p:extLst>
      <p:ext uri="{BB962C8B-B14F-4D97-AF65-F5344CB8AC3E}">
        <p14:creationId xmlns:p14="http://schemas.microsoft.com/office/powerpoint/2010/main" val="1969212049"/>
      </p:ext>
    </p:extLst>
  </p:cSld>
  <p:clrMapOvr>
    <a:masterClrMapping/>
  </p:clrMapOvr>
  <p:transition advClick="0" advTm="300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lv-LV"/>
          </a:p>
        </p:txBody>
      </p:sp>
      <p:pic>
        <p:nvPicPr>
          <p:cNvPr id="5" name="Content Placeholder 4"/>
          <p:cNvPicPr>
            <a:picLocks noGrp="1" noChangeAspect="1"/>
          </p:cNvPicPr>
          <p:nvPr>
            <p:ph idx="1"/>
          </p:nvPr>
        </p:nvPicPr>
        <p:blipFill>
          <a:blip r:embed="rId2"/>
          <a:stretch>
            <a:fillRect/>
          </a:stretch>
        </p:blipFill>
        <p:spPr>
          <a:xfrm>
            <a:off x="996003" y="-16042"/>
            <a:ext cx="8193916" cy="6145437"/>
          </a:xfrm>
          <a:prstGeom prst="rect">
            <a:avLst/>
          </a:prstGeom>
        </p:spPr>
      </p:pic>
      <p:sp>
        <p:nvSpPr>
          <p:cNvPr id="4" name="Slide Number Placeholder 3"/>
          <p:cNvSpPr>
            <a:spLocks noGrp="1"/>
          </p:cNvSpPr>
          <p:nvPr>
            <p:ph type="sldNum" sz="quarter" idx="12"/>
          </p:nvPr>
        </p:nvSpPr>
        <p:spPr/>
        <p:txBody>
          <a:bodyPr/>
          <a:lstStyle/>
          <a:p>
            <a:pPr>
              <a:defRPr/>
            </a:pPr>
            <a:fld id="{A58D2D3D-AEB8-461C-9028-892EFEE118F7}" type="slidenum">
              <a:rPr lang="en-US" smtClean="0"/>
              <a:pPr>
                <a:defRPr/>
              </a:pPr>
              <a:t>21</a:t>
            </a:fld>
            <a:endParaRPr lang="en-US"/>
          </a:p>
        </p:txBody>
      </p:sp>
      <p:sp>
        <p:nvSpPr>
          <p:cNvPr id="6" name="Title 1"/>
          <p:cNvSpPr txBox="1">
            <a:spLocks/>
          </p:cNvSpPr>
          <p:nvPr/>
        </p:nvSpPr>
        <p:spPr>
          <a:xfrm>
            <a:off x="-251904" y="6162790"/>
            <a:ext cx="5056515" cy="453910"/>
          </a:xfrm>
          <a:prstGeom prst="rect">
            <a:avLst/>
          </a:prstGeom>
        </p:spPr>
        <p:txBody>
          <a:bodyPr vert="horz" lIns="91440" tIns="45720" rIns="91440" bIns="45720" rtlCol="0" anchor="ctr">
            <a:normAutofit fontScale="90000" lnSpcReduction="20000"/>
          </a:bodyPr>
          <a:lstStyle>
            <a:lvl1pPr algn="ctr" defTabSz="457200" rtl="0" eaLnBrk="1" latinLnBrk="0" hangingPunct="1">
              <a:spcBef>
                <a:spcPct val="0"/>
              </a:spcBef>
              <a:buNone/>
              <a:defRPr sz="4400" kern="1200">
                <a:solidFill>
                  <a:schemeClr val="tx1"/>
                </a:solidFill>
                <a:latin typeface="Arial"/>
                <a:ea typeface="+mj-ea"/>
                <a:cs typeface="+mj-cs"/>
              </a:defRPr>
            </a:lvl1pPr>
          </a:lstStyle>
          <a:p>
            <a:pPr fontAlgn="auto">
              <a:spcAft>
                <a:spcPts val="0"/>
              </a:spcAft>
            </a:pPr>
            <a:r>
              <a:rPr lang="en-US" sz="3200" b="1" dirty="0" smtClean="0"/>
              <a:t>KLAIPEDA UNIVERSITY</a:t>
            </a:r>
            <a:endParaRPr lang="lv-LV" sz="3200" b="1" dirty="0"/>
          </a:p>
        </p:txBody>
      </p:sp>
    </p:spTree>
    <p:extLst>
      <p:ext uri="{BB962C8B-B14F-4D97-AF65-F5344CB8AC3E}">
        <p14:creationId xmlns:p14="http://schemas.microsoft.com/office/powerpoint/2010/main" val="766491790"/>
      </p:ext>
    </p:extLst>
  </p:cSld>
  <p:clrMapOvr>
    <a:masterClrMapping/>
  </p:clrMapOvr>
  <p:transition advClick="0" advTm="300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lv-LV"/>
          </a:p>
        </p:txBody>
      </p:sp>
      <p:pic>
        <p:nvPicPr>
          <p:cNvPr id="6" name="Content Placeholder 5"/>
          <p:cNvPicPr>
            <a:picLocks noGrp="1" noChangeAspect="1"/>
          </p:cNvPicPr>
          <p:nvPr>
            <p:ph idx="1"/>
          </p:nvPr>
        </p:nvPicPr>
        <p:blipFill>
          <a:blip r:embed="rId2"/>
          <a:stretch>
            <a:fillRect/>
          </a:stretch>
        </p:blipFill>
        <p:spPr>
          <a:xfrm>
            <a:off x="-1" y="60575"/>
            <a:ext cx="8952931" cy="6714700"/>
          </a:xfrm>
          <a:prstGeom prst="rect">
            <a:avLst/>
          </a:prstGeom>
        </p:spPr>
      </p:pic>
      <p:sp>
        <p:nvSpPr>
          <p:cNvPr id="4" name="Slide Number Placeholder 3"/>
          <p:cNvSpPr>
            <a:spLocks noGrp="1"/>
          </p:cNvSpPr>
          <p:nvPr>
            <p:ph type="sldNum" sz="quarter" idx="12"/>
          </p:nvPr>
        </p:nvSpPr>
        <p:spPr/>
        <p:txBody>
          <a:bodyPr/>
          <a:lstStyle/>
          <a:p>
            <a:pPr>
              <a:defRPr/>
            </a:pPr>
            <a:fld id="{A58D2D3D-AEB8-461C-9028-892EFEE118F7}" type="slidenum">
              <a:rPr lang="en-US" smtClean="0"/>
              <a:pPr>
                <a:defRPr/>
              </a:pPr>
              <a:t>22</a:t>
            </a:fld>
            <a:endParaRPr lang="en-US"/>
          </a:p>
        </p:txBody>
      </p:sp>
    </p:spTree>
    <p:extLst>
      <p:ext uri="{BB962C8B-B14F-4D97-AF65-F5344CB8AC3E}">
        <p14:creationId xmlns:p14="http://schemas.microsoft.com/office/powerpoint/2010/main" val="3826766768"/>
      </p:ext>
    </p:extLst>
  </p:cSld>
  <p:clrMapOvr>
    <a:masterClrMapping/>
  </p:clrMapOvr>
  <p:transition advClick="0" advTm="300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
          <p:cNvSpPr txBox="1">
            <a:spLocks noChangeArrowheads="1"/>
          </p:cNvSpPr>
          <p:nvPr/>
        </p:nvSpPr>
        <p:spPr bwMode="auto">
          <a:xfrm>
            <a:off x="141705" y="1524000"/>
            <a:ext cx="8505408" cy="488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0363" indent="-255588">
              <a:spcBef>
                <a:spcPts val="400"/>
              </a:spcBef>
              <a:buClr>
                <a:srgbClr val="000000"/>
              </a:buClr>
              <a:buSzPct val="100000"/>
              <a:buFont typeface="Times New Roman" panose="02020603050405020304" pitchFamily="18" charset="0"/>
              <a:tabLst>
                <a:tab pos="360363" algn="l"/>
                <a:tab pos="808038" algn="l"/>
                <a:tab pos="1257300" algn="l"/>
                <a:tab pos="1706563" algn="l"/>
                <a:tab pos="2155825" algn="l"/>
                <a:tab pos="2605088" algn="l"/>
                <a:tab pos="3054350" algn="l"/>
                <a:tab pos="3503613" algn="l"/>
                <a:tab pos="3952875" algn="l"/>
                <a:tab pos="4402138" algn="l"/>
                <a:tab pos="4851400" algn="l"/>
                <a:tab pos="5300663" algn="l"/>
                <a:tab pos="5749925" algn="l"/>
                <a:tab pos="6199188" algn="l"/>
                <a:tab pos="6648450" algn="l"/>
                <a:tab pos="7097713" algn="l"/>
                <a:tab pos="7546975" algn="l"/>
                <a:tab pos="7996238" algn="l"/>
                <a:tab pos="8445500" algn="l"/>
                <a:tab pos="8894763" algn="l"/>
                <a:tab pos="9344025" algn="l"/>
              </a:tabLst>
              <a:defRPr sz="27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1pPr>
            <a:lvl2pPr>
              <a:spcBef>
                <a:spcPts val="325"/>
              </a:spcBef>
              <a:buClr>
                <a:srgbClr val="000000"/>
              </a:buClr>
              <a:buSzPct val="100000"/>
              <a:buFont typeface="Times New Roman" panose="02020603050405020304" pitchFamily="18" charset="0"/>
              <a:tabLst>
                <a:tab pos="360363" algn="l"/>
                <a:tab pos="808038" algn="l"/>
                <a:tab pos="1257300" algn="l"/>
                <a:tab pos="1706563" algn="l"/>
                <a:tab pos="2155825" algn="l"/>
                <a:tab pos="2605088" algn="l"/>
                <a:tab pos="3054350" algn="l"/>
                <a:tab pos="3503613" algn="l"/>
                <a:tab pos="3952875" algn="l"/>
                <a:tab pos="4402138" algn="l"/>
                <a:tab pos="4851400" algn="l"/>
                <a:tab pos="5300663" algn="l"/>
                <a:tab pos="5749925" algn="l"/>
                <a:tab pos="6199188" algn="l"/>
                <a:tab pos="6648450" algn="l"/>
                <a:tab pos="7097713" algn="l"/>
                <a:tab pos="7546975" algn="l"/>
                <a:tab pos="7996238" algn="l"/>
                <a:tab pos="8445500" algn="l"/>
                <a:tab pos="8894763" algn="l"/>
                <a:tab pos="9344025" algn="l"/>
              </a:tabLst>
              <a:defRPr sz="23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2pPr>
            <a:lvl3pPr>
              <a:spcBef>
                <a:spcPts val="350"/>
              </a:spcBef>
              <a:buClr>
                <a:srgbClr val="000000"/>
              </a:buClr>
              <a:buSzPct val="100000"/>
              <a:buFont typeface="Times New Roman" panose="02020603050405020304" pitchFamily="18" charset="0"/>
              <a:tabLst>
                <a:tab pos="360363" algn="l"/>
                <a:tab pos="808038" algn="l"/>
                <a:tab pos="1257300" algn="l"/>
                <a:tab pos="1706563" algn="l"/>
                <a:tab pos="2155825" algn="l"/>
                <a:tab pos="2605088" algn="l"/>
                <a:tab pos="3054350" algn="l"/>
                <a:tab pos="3503613" algn="l"/>
                <a:tab pos="3952875" algn="l"/>
                <a:tab pos="4402138" algn="l"/>
                <a:tab pos="4851400" algn="l"/>
                <a:tab pos="5300663" algn="l"/>
                <a:tab pos="5749925" algn="l"/>
                <a:tab pos="6199188" algn="l"/>
                <a:tab pos="6648450" algn="l"/>
                <a:tab pos="7097713" algn="l"/>
                <a:tab pos="7546975" algn="l"/>
                <a:tab pos="7996238" algn="l"/>
                <a:tab pos="8445500" algn="l"/>
                <a:tab pos="8894763" algn="l"/>
                <a:tab pos="9344025" algn="l"/>
              </a:tabLst>
              <a:defRPr sz="21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3pPr>
            <a:lvl4pPr>
              <a:spcBef>
                <a:spcPts val="350"/>
              </a:spcBef>
              <a:buClr>
                <a:srgbClr val="000000"/>
              </a:buClr>
              <a:buSzPct val="100000"/>
              <a:buFont typeface="Times New Roman" panose="02020603050405020304" pitchFamily="18" charset="0"/>
              <a:tabLst>
                <a:tab pos="360363" algn="l"/>
                <a:tab pos="808038" algn="l"/>
                <a:tab pos="1257300" algn="l"/>
                <a:tab pos="1706563" algn="l"/>
                <a:tab pos="2155825" algn="l"/>
                <a:tab pos="2605088" algn="l"/>
                <a:tab pos="3054350" algn="l"/>
                <a:tab pos="3503613" algn="l"/>
                <a:tab pos="3952875" algn="l"/>
                <a:tab pos="4402138" algn="l"/>
                <a:tab pos="4851400" algn="l"/>
                <a:tab pos="5300663" algn="l"/>
                <a:tab pos="5749925" algn="l"/>
                <a:tab pos="6199188" algn="l"/>
                <a:tab pos="6648450" algn="l"/>
                <a:tab pos="7097713" algn="l"/>
                <a:tab pos="7546975" algn="l"/>
                <a:tab pos="7996238" algn="l"/>
                <a:tab pos="8445500" algn="l"/>
                <a:tab pos="8894763" algn="l"/>
                <a:tab pos="9344025" algn="l"/>
              </a:tabLst>
              <a:defRPr sz="19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4pPr>
            <a:lvl5pPr>
              <a:spcBef>
                <a:spcPts val="350"/>
              </a:spcBef>
              <a:buClr>
                <a:srgbClr val="000000"/>
              </a:buClr>
              <a:buSzPct val="100000"/>
              <a:buFont typeface="Times New Roman" panose="02020603050405020304" pitchFamily="18" charset="0"/>
              <a:tabLst>
                <a:tab pos="360363" algn="l"/>
                <a:tab pos="808038" algn="l"/>
                <a:tab pos="1257300" algn="l"/>
                <a:tab pos="1706563" algn="l"/>
                <a:tab pos="2155825" algn="l"/>
                <a:tab pos="2605088" algn="l"/>
                <a:tab pos="3054350" algn="l"/>
                <a:tab pos="3503613" algn="l"/>
                <a:tab pos="3952875" algn="l"/>
                <a:tab pos="4402138" algn="l"/>
                <a:tab pos="4851400" algn="l"/>
                <a:tab pos="5300663" algn="l"/>
                <a:tab pos="5749925" algn="l"/>
                <a:tab pos="6199188" algn="l"/>
                <a:tab pos="6648450" algn="l"/>
                <a:tab pos="7097713" algn="l"/>
                <a:tab pos="7546975" algn="l"/>
                <a:tab pos="7996238" algn="l"/>
                <a:tab pos="8445500" algn="l"/>
                <a:tab pos="8894763" algn="l"/>
                <a:tab pos="9344025"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5pPr>
            <a:lvl6pPr marL="2514600" indent="-228600" defTabSz="449263" eaLnBrk="0" fontAlgn="base" hangingPunct="0">
              <a:spcBef>
                <a:spcPts val="350"/>
              </a:spcBef>
              <a:spcAft>
                <a:spcPct val="0"/>
              </a:spcAft>
              <a:buClr>
                <a:srgbClr val="000000"/>
              </a:buClr>
              <a:buSzPct val="100000"/>
              <a:buFont typeface="Times New Roman" panose="02020603050405020304" pitchFamily="18" charset="0"/>
              <a:tabLst>
                <a:tab pos="360363" algn="l"/>
                <a:tab pos="808038" algn="l"/>
                <a:tab pos="1257300" algn="l"/>
                <a:tab pos="1706563" algn="l"/>
                <a:tab pos="2155825" algn="l"/>
                <a:tab pos="2605088" algn="l"/>
                <a:tab pos="3054350" algn="l"/>
                <a:tab pos="3503613" algn="l"/>
                <a:tab pos="3952875" algn="l"/>
                <a:tab pos="4402138" algn="l"/>
                <a:tab pos="4851400" algn="l"/>
                <a:tab pos="5300663" algn="l"/>
                <a:tab pos="5749925" algn="l"/>
                <a:tab pos="6199188" algn="l"/>
                <a:tab pos="6648450" algn="l"/>
                <a:tab pos="7097713" algn="l"/>
                <a:tab pos="7546975" algn="l"/>
                <a:tab pos="7996238" algn="l"/>
                <a:tab pos="8445500" algn="l"/>
                <a:tab pos="8894763" algn="l"/>
                <a:tab pos="9344025"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6pPr>
            <a:lvl7pPr marL="2971800" indent="-228600" defTabSz="449263" eaLnBrk="0" fontAlgn="base" hangingPunct="0">
              <a:spcBef>
                <a:spcPts val="350"/>
              </a:spcBef>
              <a:spcAft>
                <a:spcPct val="0"/>
              </a:spcAft>
              <a:buClr>
                <a:srgbClr val="000000"/>
              </a:buClr>
              <a:buSzPct val="100000"/>
              <a:buFont typeface="Times New Roman" panose="02020603050405020304" pitchFamily="18" charset="0"/>
              <a:tabLst>
                <a:tab pos="360363" algn="l"/>
                <a:tab pos="808038" algn="l"/>
                <a:tab pos="1257300" algn="l"/>
                <a:tab pos="1706563" algn="l"/>
                <a:tab pos="2155825" algn="l"/>
                <a:tab pos="2605088" algn="l"/>
                <a:tab pos="3054350" algn="l"/>
                <a:tab pos="3503613" algn="l"/>
                <a:tab pos="3952875" algn="l"/>
                <a:tab pos="4402138" algn="l"/>
                <a:tab pos="4851400" algn="l"/>
                <a:tab pos="5300663" algn="l"/>
                <a:tab pos="5749925" algn="l"/>
                <a:tab pos="6199188" algn="l"/>
                <a:tab pos="6648450" algn="l"/>
                <a:tab pos="7097713" algn="l"/>
                <a:tab pos="7546975" algn="l"/>
                <a:tab pos="7996238" algn="l"/>
                <a:tab pos="8445500" algn="l"/>
                <a:tab pos="8894763" algn="l"/>
                <a:tab pos="9344025"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7pPr>
            <a:lvl8pPr marL="3429000" indent="-228600" defTabSz="449263" eaLnBrk="0" fontAlgn="base" hangingPunct="0">
              <a:spcBef>
                <a:spcPts val="350"/>
              </a:spcBef>
              <a:spcAft>
                <a:spcPct val="0"/>
              </a:spcAft>
              <a:buClr>
                <a:srgbClr val="000000"/>
              </a:buClr>
              <a:buSzPct val="100000"/>
              <a:buFont typeface="Times New Roman" panose="02020603050405020304" pitchFamily="18" charset="0"/>
              <a:tabLst>
                <a:tab pos="360363" algn="l"/>
                <a:tab pos="808038" algn="l"/>
                <a:tab pos="1257300" algn="l"/>
                <a:tab pos="1706563" algn="l"/>
                <a:tab pos="2155825" algn="l"/>
                <a:tab pos="2605088" algn="l"/>
                <a:tab pos="3054350" algn="l"/>
                <a:tab pos="3503613" algn="l"/>
                <a:tab pos="3952875" algn="l"/>
                <a:tab pos="4402138" algn="l"/>
                <a:tab pos="4851400" algn="l"/>
                <a:tab pos="5300663" algn="l"/>
                <a:tab pos="5749925" algn="l"/>
                <a:tab pos="6199188" algn="l"/>
                <a:tab pos="6648450" algn="l"/>
                <a:tab pos="7097713" algn="l"/>
                <a:tab pos="7546975" algn="l"/>
                <a:tab pos="7996238" algn="l"/>
                <a:tab pos="8445500" algn="l"/>
                <a:tab pos="8894763" algn="l"/>
                <a:tab pos="9344025"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8pPr>
            <a:lvl9pPr marL="3886200" indent="-228600" defTabSz="449263" eaLnBrk="0" fontAlgn="base" hangingPunct="0">
              <a:spcBef>
                <a:spcPts val="350"/>
              </a:spcBef>
              <a:spcAft>
                <a:spcPct val="0"/>
              </a:spcAft>
              <a:buClr>
                <a:srgbClr val="000000"/>
              </a:buClr>
              <a:buSzPct val="100000"/>
              <a:buFont typeface="Times New Roman" panose="02020603050405020304" pitchFamily="18" charset="0"/>
              <a:tabLst>
                <a:tab pos="360363" algn="l"/>
                <a:tab pos="808038" algn="l"/>
                <a:tab pos="1257300" algn="l"/>
                <a:tab pos="1706563" algn="l"/>
                <a:tab pos="2155825" algn="l"/>
                <a:tab pos="2605088" algn="l"/>
                <a:tab pos="3054350" algn="l"/>
                <a:tab pos="3503613" algn="l"/>
                <a:tab pos="3952875" algn="l"/>
                <a:tab pos="4402138" algn="l"/>
                <a:tab pos="4851400" algn="l"/>
                <a:tab pos="5300663" algn="l"/>
                <a:tab pos="5749925" algn="l"/>
                <a:tab pos="6199188" algn="l"/>
                <a:tab pos="6648450" algn="l"/>
                <a:tab pos="7097713" algn="l"/>
                <a:tab pos="7546975" algn="l"/>
                <a:tab pos="7996238" algn="l"/>
                <a:tab pos="8445500" algn="l"/>
                <a:tab pos="8894763" algn="l"/>
                <a:tab pos="9344025"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9pPr>
          </a:lstStyle>
          <a:p>
            <a:pPr marL="104775" indent="0" algn="ctr" eaLnBrk="1" hangingPunct="1">
              <a:buClr>
                <a:srgbClr val="004376"/>
              </a:buClr>
              <a:buSzPct val="68000"/>
            </a:pPr>
            <a:r>
              <a:rPr lang="en-US" altLang="lv-LV" sz="3200" b="1" dirty="0" smtClean="0"/>
              <a:t>HYDROGRAPHIC SERVICE</a:t>
            </a:r>
          </a:p>
          <a:p>
            <a:pPr eaLnBrk="1" hangingPunct="1">
              <a:buClr>
                <a:srgbClr val="004376"/>
              </a:buClr>
              <a:buSzPct val="68000"/>
              <a:buFont typeface="Wingdings 3" panose="05040102010807070707" pitchFamily="18" charset="2"/>
              <a:buChar char=""/>
            </a:pPr>
            <a:r>
              <a:rPr lang="lv-LV" altLang="lv-LV" sz="2800" dirty="0" err="1" smtClean="0"/>
              <a:t>Marine</a:t>
            </a:r>
            <a:r>
              <a:rPr lang="en-US" altLang="lv-LV" sz="2800" dirty="0" smtClean="0"/>
              <a:t> </a:t>
            </a:r>
            <a:r>
              <a:rPr lang="en-US" altLang="lv-LV" sz="2800" dirty="0"/>
              <a:t>s</a:t>
            </a:r>
            <a:r>
              <a:rPr lang="lv-LV" altLang="lv-LV" sz="2800" dirty="0" err="1"/>
              <a:t>urveying</a:t>
            </a:r>
            <a:r>
              <a:rPr lang="en-US" altLang="lv-LV" sz="2800" dirty="0"/>
              <a:t> </a:t>
            </a:r>
            <a:r>
              <a:rPr lang="lv-LV" altLang="lv-LV" sz="2800" dirty="0" err="1"/>
              <a:t>within</a:t>
            </a:r>
            <a:r>
              <a:rPr lang="en-US" altLang="lv-LV" sz="2800" dirty="0"/>
              <a:t> Latvian waters</a:t>
            </a:r>
          </a:p>
          <a:p>
            <a:pPr eaLnBrk="1" hangingPunct="1">
              <a:buClr>
                <a:srgbClr val="004376"/>
              </a:buClr>
              <a:buSzPct val="68000"/>
              <a:buFont typeface="Wingdings 3" panose="05040102010807070707" pitchFamily="18" charset="2"/>
              <a:buChar char=""/>
            </a:pPr>
            <a:r>
              <a:rPr lang="en-US" altLang="lv-LV" sz="2800" dirty="0"/>
              <a:t>Supervision of aids to navigation</a:t>
            </a:r>
            <a:r>
              <a:rPr lang="lv-LV" altLang="lv-LV" sz="2800" dirty="0"/>
              <a:t> (</a:t>
            </a:r>
            <a:r>
              <a:rPr lang="lv-LV" altLang="lv-LV" sz="2800" dirty="0" err="1"/>
              <a:t>AtoNs</a:t>
            </a:r>
            <a:r>
              <a:rPr lang="lv-LV" altLang="lv-LV" sz="2800" dirty="0"/>
              <a:t>)</a:t>
            </a:r>
            <a:endParaRPr lang="en-US" altLang="lv-LV" sz="2800" dirty="0"/>
          </a:p>
          <a:p>
            <a:pPr eaLnBrk="1" hangingPunct="1">
              <a:buClr>
                <a:srgbClr val="004376"/>
              </a:buClr>
              <a:buSzPct val="68000"/>
              <a:buFont typeface="Wingdings 3" panose="05040102010807070707" pitchFamily="18" charset="2"/>
              <a:buChar char=""/>
            </a:pPr>
            <a:r>
              <a:rPr lang="en-US" altLang="lv-LV" sz="2800" dirty="0"/>
              <a:t>National Coordinator </a:t>
            </a:r>
            <a:r>
              <a:rPr lang="lv-LV" altLang="lv-LV" sz="2800" dirty="0" err="1"/>
              <a:t>for</a:t>
            </a:r>
            <a:r>
              <a:rPr lang="en-US" altLang="lv-LV" sz="2800" dirty="0"/>
              <a:t> maritime safety information</a:t>
            </a:r>
            <a:r>
              <a:rPr lang="lv-LV" altLang="lv-LV" sz="2800" dirty="0"/>
              <a:t> (MSI)</a:t>
            </a:r>
            <a:endParaRPr lang="en-US" altLang="lv-LV" sz="2800" dirty="0"/>
          </a:p>
          <a:p>
            <a:pPr eaLnBrk="1" hangingPunct="1">
              <a:buClr>
                <a:srgbClr val="004376"/>
              </a:buClr>
              <a:buSzPct val="68000"/>
              <a:buFont typeface="Wingdings 3" panose="05040102010807070707" pitchFamily="18" charset="2"/>
              <a:buChar char=""/>
            </a:pPr>
            <a:r>
              <a:rPr lang="en-US" altLang="lv-LV" sz="2800" dirty="0"/>
              <a:t>Notices to Mariners</a:t>
            </a:r>
          </a:p>
          <a:p>
            <a:pPr eaLnBrk="1" hangingPunct="1">
              <a:buClr>
                <a:srgbClr val="004376"/>
              </a:buClr>
              <a:buSzPct val="68000"/>
              <a:buFont typeface="Wingdings 3" panose="05040102010807070707" pitchFamily="18" charset="2"/>
              <a:buChar char=""/>
            </a:pPr>
            <a:r>
              <a:rPr lang="en-US" altLang="lv-LV" sz="2800" dirty="0"/>
              <a:t>Electronic and paper charts</a:t>
            </a:r>
            <a:endParaRPr lang="lv-LV" altLang="lv-LV" sz="2800" dirty="0"/>
          </a:p>
          <a:p>
            <a:pPr eaLnBrk="1" hangingPunct="1">
              <a:buClr>
                <a:srgbClr val="004376"/>
              </a:buClr>
              <a:buSzPct val="68000"/>
              <a:buFont typeface="Wingdings 3" panose="05040102010807070707" pitchFamily="18" charset="2"/>
              <a:buChar char=""/>
            </a:pPr>
            <a:r>
              <a:rPr lang="lv-LV" altLang="lv-LV" sz="2800" dirty="0"/>
              <a:t>N</a:t>
            </a:r>
            <a:r>
              <a:rPr lang="en-US" altLang="lv-LV" sz="2800" dirty="0"/>
              <a:t>a</a:t>
            </a:r>
            <a:r>
              <a:rPr lang="lv-LV" altLang="lv-LV" sz="2800" dirty="0" err="1"/>
              <a:t>utical</a:t>
            </a:r>
            <a:r>
              <a:rPr lang="en-US" altLang="lv-LV" sz="2800" dirty="0"/>
              <a:t> </a:t>
            </a:r>
            <a:r>
              <a:rPr lang="lv-LV" altLang="lv-LV" sz="2800" dirty="0"/>
              <a:t>P</a:t>
            </a:r>
            <a:r>
              <a:rPr lang="en-US" altLang="lv-LV" sz="2800" dirty="0" err="1" smtClean="0"/>
              <a:t>ublications</a:t>
            </a:r>
            <a:endParaRPr lang="en-US" altLang="lv-LV" sz="2800" dirty="0" smtClean="0"/>
          </a:p>
          <a:p>
            <a:pPr eaLnBrk="1" hangingPunct="1">
              <a:buClr>
                <a:srgbClr val="004376"/>
              </a:buClr>
              <a:buSzPct val="68000"/>
              <a:buFont typeface="Wingdings 3" panose="05040102010807070707" pitchFamily="18" charset="2"/>
              <a:buChar char=""/>
            </a:pPr>
            <a:r>
              <a:rPr lang="en-US" sz="2800" b="1" dirty="0" smtClean="0">
                <a:solidFill>
                  <a:srgbClr val="0070C0"/>
                </a:solidFill>
              </a:rPr>
              <a:t>Partners in </a:t>
            </a:r>
            <a:r>
              <a:rPr lang="en-US" sz="2800" b="1" dirty="0" err="1">
                <a:solidFill>
                  <a:srgbClr val="0070C0"/>
                </a:solidFill>
              </a:rPr>
              <a:t>Finalising</a:t>
            </a:r>
            <a:r>
              <a:rPr lang="en-US" sz="2800" b="1" dirty="0">
                <a:solidFill>
                  <a:srgbClr val="0070C0"/>
                </a:solidFill>
              </a:rPr>
              <a:t> Surveys for the Baltic Motorways of the Sea – </a:t>
            </a:r>
            <a:r>
              <a:rPr lang="en-US" sz="2800" b="1" dirty="0" smtClean="0">
                <a:solidFill>
                  <a:srgbClr val="0070C0"/>
                </a:solidFill>
              </a:rPr>
              <a:t>FAMOS project</a:t>
            </a:r>
            <a:endParaRPr lang="en-US" altLang="lv-LV" sz="2800" dirty="0"/>
          </a:p>
          <a:p>
            <a:pPr eaLnBrk="1" hangingPunct="1">
              <a:buClrTx/>
              <a:buSzPct val="68000"/>
              <a:buFontTx/>
              <a:buNone/>
            </a:pPr>
            <a:endParaRPr lang="en-US" altLang="lv-LV" sz="2400" dirty="0"/>
          </a:p>
          <a:p>
            <a:pPr eaLnBrk="1" hangingPunct="1">
              <a:buClrTx/>
              <a:buSzPct val="68000"/>
              <a:buFontTx/>
              <a:buNone/>
            </a:pPr>
            <a:endParaRPr lang="en-US" altLang="lv-LV" dirty="0"/>
          </a:p>
          <a:p>
            <a:pPr eaLnBrk="1" hangingPunct="1">
              <a:buClrTx/>
              <a:buSzPct val="68000"/>
              <a:buFontTx/>
              <a:buNone/>
            </a:pPr>
            <a:endParaRPr lang="en-US" altLang="lv-LV" dirty="0"/>
          </a:p>
        </p:txBody>
      </p:sp>
      <p:sp>
        <p:nvSpPr>
          <p:cNvPr id="15364" name="Text Box 5"/>
          <p:cNvSpPr txBox="1">
            <a:spLocks noChangeArrowheads="1"/>
          </p:cNvSpPr>
          <p:nvPr/>
        </p:nvSpPr>
        <p:spPr bwMode="auto">
          <a:xfrm>
            <a:off x="323850" y="6524625"/>
            <a:ext cx="237648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a:spcBef>
                <a:spcPts val="4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7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1pPr>
            <a:lvl2pPr>
              <a:spcBef>
                <a:spcPts val="325"/>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3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2pPr>
            <a:lvl3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1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3pPr>
            <a:lvl4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9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4pPr>
            <a:lvl5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5pPr>
            <a:lvl6pPr marL="25146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6pPr>
            <a:lvl7pPr marL="29718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7pPr>
            <a:lvl8pPr marL="34290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8pPr>
            <a:lvl9pPr marL="38862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9pPr>
          </a:lstStyle>
          <a:p>
            <a:pPr algn="r" eaLnBrk="1" hangingPunct="1">
              <a:spcBef>
                <a:spcPct val="0"/>
              </a:spcBef>
              <a:buClrTx/>
              <a:buFontTx/>
              <a:buNone/>
            </a:pPr>
            <a:r>
              <a:rPr lang="lv-LV" altLang="lv-LV" sz="1000">
                <a:solidFill>
                  <a:srgbClr val="F2F2F2"/>
                </a:solidFill>
                <a:latin typeface="Arial" panose="020B0604020202020204" pitchFamily="34" charset="0"/>
                <a:cs typeface="Arial" panose="020B0604020202020204" pitchFamily="34" charset="0"/>
              </a:rPr>
              <a:t>Maritime Administration of Latvia</a:t>
            </a:r>
          </a:p>
        </p:txBody>
      </p:sp>
      <p:sp>
        <p:nvSpPr>
          <p:cNvPr id="15365" name="Text Box 6"/>
          <p:cNvSpPr txBox="1">
            <a:spLocks noChangeArrowheads="1"/>
          </p:cNvSpPr>
          <p:nvPr/>
        </p:nvSpPr>
        <p:spPr bwMode="auto">
          <a:xfrm>
            <a:off x="8647113" y="6408738"/>
            <a:ext cx="36671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a:spcBef>
                <a:spcPts val="4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7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1pPr>
            <a:lvl2pPr>
              <a:spcBef>
                <a:spcPts val="325"/>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3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2pPr>
            <a:lvl3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1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3pPr>
            <a:lvl4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9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4pPr>
            <a:lvl5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5pPr>
            <a:lvl6pPr marL="25146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6pPr>
            <a:lvl7pPr marL="29718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7pPr>
            <a:lvl8pPr marL="34290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8pPr>
            <a:lvl9pPr marL="38862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9pPr>
          </a:lstStyle>
          <a:p>
            <a:pPr algn="r" eaLnBrk="1" hangingPunct="1">
              <a:spcBef>
                <a:spcPct val="0"/>
              </a:spcBef>
              <a:buClrTx/>
              <a:buFontTx/>
              <a:buNone/>
            </a:pPr>
            <a:fld id="{C5E23016-0208-4E94-B7E7-BFE5F4A15096}" type="slidenum">
              <a:rPr lang="lv-LV" altLang="en-US" sz="1000">
                <a:latin typeface="Arial" panose="020B0604020202020204" pitchFamily="34" charset="0"/>
                <a:cs typeface="Arial" panose="020B0604020202020204" pitchFamily="34" charset="0"/>
              </a:rPr>
              <a:pPr algn="r" eaLnBrk="1" hangingPunct="1">
                <a:spcBef>
                  <a:spcPct val="0"/>
                </a:spcBef>
                <a:buClrTx/>
                <a:buFontTx/>
                <a:buNone/>
              </a:pPr>
              <a:t>23</a:t>
            </a:fld>
            <a:endParaRPr lang="lv-LV" altLang="en-US" sz="1000">
              <a:latin typeface="Arial" panose="020B0604020202020204" pitchFamily="34" charset="0"/>
              <a:cs typeface="Arial" panose="020B0604020202020204" pitchFamily="34" charset="0"/>
            </a:endParaRPr>
          </a:p>
        </p:txBody>
      </p:sp>
      <p:sp>
        <p:nvSpPr>
          <p:cNvPr id="8" name="Text Box 4"/>
          <p:cNvSpPr txBox="1">
            <a:spLocks noChangeArrowheads="1"/>
          </p:cNvSpPr>
          <p:nvPr/>
        </p:nvSpPr>
        <p:spPr bwMode="auto">
          <a:xfrm>
            <a:off x="192839" y="254001"/>
            <a:ext cx="7253706"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1" hangingPunct="1">
              <a:buClr>
                <a:srgbClr val="000000"/>
              </a:buClr>
              <a:buSzPct val="100000"/>
              <a:buFont typeface="Times New Roman" panose="02020603050405020304" pitchFamily="18" charset="0"/>
              <a:buNone/>
            </a:pPr>
            <a:r>
              <a:rPr lang="en-US" altLang="lv-LV" sz="3200" b="1" dirty="0" smtClean="0">
                <a:cs typeface="Arial" panose="020B0604020202020204" pitchFamily="34" charset="0"/>
              </a:rPr>
              <a:t>MARITIME ADMINISTRATION OF </a:t>
            </a:r>
          </a:p>
          <a:p>
            <a:pPr algn="ctr" eaLnBrk="1" hangingPunct="1">
              <a:buClr>
                <a:srgbClr val="000000"/>
              </a:buClr>
              <a:buSzPct val="100000"/>
              <a:buFont typeface="Times New Roman" panose="02020603050405020304" pitchFamily="18" charset="0"/>
              <a:buNone/>
            </a:pPr>
            <a:r>
              <a:rPr lang="en-US" altLang="lv-LV" sz="3200" b="1" dirty="0" smtClean="0">
                <a:cs typeface="Arial" panose="020B0604020202020204" pitchFamily="34" charset="0"/>
              </a:rPr>
              <a:t>LATVIA</a:t>
            </a:r>
            <a:endParaRPr lang="en-US" altLang="lv-LV" sz="3200" b="1" dirty="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0" y="0"/>
            <a:ext cx="9143999" cy="6760369"/>
          </a:xfrm>
          <a:prstGeom prst="rect">
            <a:avLst/>
          </a:prstGeom>
        </p:spPr>
      </p:pic>
    </p:spTree>
    <p:extLst>
      <p:ext uri="{BB962C8B-B14F-4D97-AF65-F5344CB8AC3E}">
        <p14:creationId xmlns:p14="http://schemas.microsoft.com/office/powerpoint/2010/main" val="350747632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6C291485-79AB-403D-899A-75E645A49017}" type="slidenum">
              <a:rPr lang="en-US" smtClean="0"/>
              <a:pPr>
                <a:defRPr/>
              </a:pPr>
              <a:t>24</a:t>
            </a:fld>
            <a:endParaRPr lang="en-US"/>
          </a:p>
        </p:txBody>
      </p:sp>
      <p:pic>
        <p:nvPicPr>
          <p:cNvPr id="3" name="Picture 2"/>
          <p:cNvPicPr>
            <a:picLocks noChangeAspect="1"/>
          </p:cNvPicPr>
          <p:nvPr/>
        </p:nvPicPr>
        <p:blipFill>
          <a:blip r:embed="rId2"/>
          <a:stretch>
            <a:fillRect/>
          </a:stretch>
        </p:blipFill>
        <p:spPr>
          <a:xfrm>
            <a:off x="0" y="0"/>
            <a:ext cx="9143999" cy="6858000"/>
          </a:xfrm>
          <a:prstGeom prst="rect">
            <a:avLst/>
          </a:prstGeom>
        </p:spPr>
      </p:pic>
    </p:spTree>
    <p:extLst>
      <p:ext uri="{BB962C8B-B14F-4D97-AF65-F5344CB8AC3E}">
        <p14:creationId xmlns:p14="http://schemas.microsoft.com/office/powerpoint/2010/main" val="3798675799"/>
      </p:ext>
    </p:extLst>
  </p:cSld>
  <p:clrMapOvr>
    <a:masterClrMapping/>
  </p:clrMapOvr>
  <p:transition advClick="0" advTm="300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6C291485-79AB-403D-899A-75E645A49017}" type="slidenum">
              <a:rPr lang="en-US" smtClean="0"/>
              <a:pPr>
                <a:defRPr/>
              </a:pPr>
              <a:t>25</a:t>
            </a:fld>
            <a:endParaRPr lang="en-US"/>
          </a:p>
        </p:txBody>
      </p:sp>
      <p:pic>
        <p:nvPicPr>
          <p:cNvPr id="3" name="Picture 2"/>
          <p:cNvPicPr>
            <a:picLocks noChangeAspect="1"/>
          </p:cNvPicPr>
          <p:nvPr/>
        </p:nvPicPr>
        <p:blipFill>
          <a:blip r:embed="rId2"/>
          <a:stretch>
            <a:fillRect/>
          </a:stretch>
        </p:blipFill>
        <p:spPr>
          <a:xfrm>
            <a:off x="-13648" y="-10237"/>
            <a:ext cx="9157648" cy="6868237"/>
          </a:xfrm>
          <a:prstGeom prst="rect">
            <a:avLst/>
          </a:prstGeom>
        </p:spPr>
      </p:pic>
    </p:spTree>
    <p:extLst>
      <p:ext uri="{BB962C8B-B14F-4D97-AF65-F5344CB8AC3E}">
        <p14:creationId xmlns:p14="http://schemas.microsoft.com/office/powerpoint/2010/main" val="2789800407"/>
      </p:ext>
    </p:extLst>
  </p:cSld>
  <p:clrMapOvr>
    <a:masterClrMapping/>
  </p:clrMapOvr>
  <p:transition advClick="0" advTm="300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6C291485-79AB-403D-899A-75E645A49017}" type="slidenum">
              <a:rPr lang="en-US" smtClean="0"/>
              <a:pPr>
                <a:defRPr/>
              </a:pPr>
              <a:t>26</a:t>
            </a:fld>
            <a:endParaRPr lang="en-US"/>
          </a:p>
        </p:txBody>
      </p:sp>
      <p:pic>
        <p:nvPicPr>
          <p:cNvPr id="3" name="Picture 2"/>
          <p:cNvPicPr>
            <a:picLocks noChangeAspect="1"/>
          </p:cNvPicPr>
          <p:nvPr/>
        </p:nvPicPr>
        <p:blipFill>
          <a:blip r:embed="rId2"/>
          <a:stretch>
            <a:fillRect/>
          </a:stretch>
        </p:blipFill>
        <p:spPr>
          <a:xfrm>
            <a:off x="-1891" y="1"/>
            <a:ext cx="9146208" cy="6859658"/>
          </a:xfrm>
          <a:prstGeom prst="rect">
            <a:avLst/>
          </a:prstGeom>
        </p:spPr>
      </p:pic>
    </p:spTree>
    <p:extLst>
      <p:ext uri="{BB962C8B-B14F-4D97-AF65-F5344CB8AC3E}">
        <p14:creationId xmlns:p14="http://schemas.microsoft.com/office/powerpoint/2010/main" val="398561235"/>
      </p:ext>
    </p:extLst>
  </p:cSld>
  <p:clrMapOvr>
    <a:masterClrMapping/>
  </p:clrMapOvr>
  <p:transition advClick="0" advTm="300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Content Placeholder 4"/>
          <p:cNvPicPr>
            <a:picLocks noGrp="1" noChangeAspect="1"/>
          </p:cNvPicPr>
          <p:nvPr>
            <p:ph idx="1"/>
          </p:nvPr>
        </p:nvPicPr>
        <p:blipFill>
          <a:blip r:embed="rId3"/>
          <a:srcRect/>
          <a:stretch>
            <a:fillRect/>
          </a:stretch>
        </p:blipFill>
        <p:spPr>
          <a:xfrm>
            <a:off x="0" y="-9525"/>
            <a:ext cx="9209485" cy="6867525"/>
          </a:xfrm>
        </p:spPr>
      </p:pic>
      <p:sp>
        <p:nvSpPr>
          <p:cNvPr id="4" name="Slide Number Placeholder 3"/>
          <p:cNvSpPr>
            <a:spLocks noGrp="1"/>
          </p:cNvSpPr>
          <p:nvPr>
            <p:ph type="sldNum" sz="quarter" idx="12"/>
          </p:nvPr>
        </p:nvSpPr>
        <p:spPr/>
        <p:txBody>
          <a:bodyPr/>
          <a:lstStyle/>
          <a:p>
            <a:pPr>
              <a:defRPr/>
            </a:pPr>
            <a:fld id="{CAC3BC70-63DA-4F6B-ABD5-E3AEC44FF04E}" type="slidenum">
              <a:rPr lang="et-EE"/>
              <a:pPr>
                <a:defRPr/>
              </a:pPr>
              <a:t>27</a:t>
            </a:fld>
            <a:endParaRPr lang="et-EE"/>
          </a:p>
        </p:txBody>
      </p:sp>
      <p:pic>
        <p:nvPicPr>
          <p:cNvPr id="15363" name="Picture 5"/>
          <p:cNvPicPr>
            <a:picLocks noChangeAspect="1"/>
          </p:cNvPicPr>
          <p:nvPr/>
        </p:nvPicPr>
        <p:blipFill>
          <a:blip r:embed="rId4"/>
          <a:srcRect/>
          <a:stretch>
            <a:fillRect/>
          </a:stretch>
        </p:blipFill>
        <p:spPr bwMode="auto">
          <a:xfrm>
            <a:off x="7405115" y="5755"/>
            <a:ext cx="1831753" cy="3666332"/>
          </a:xfrm>
          <a:prstGeom prst="rect">
            <a:avLst/>
          </a:prstGeom>
          <a:noFill/>
          <a:ln w="9525">
            <a:noFill/>
            <a:miter lim="800000"/>
            <a:headEnd/>
            <a:tailEnd/>
          </a:ln>
        </p:spPr>
      </p:pic>
      <p:sp>
        <p:nvSpPr>
          <p:cNvPr id="15364" name="Title 1"/>
          <p:cNvSpPr>
            <a:spLocks noGrp="1"/>
          </p:cNvSpPr>
          <p:nvPr>
            <p:ph type="title"/>
          </p:nvPr>
        </p:nvSpPr>
        <p:spPr>
          <a:xfrm>
            <a:off x="794147" y="1"/>
            <a:ext cx="6429375" cy="847725"/>
          </a:xfrm>
        </p:spPr>
        <p:txBody>
          <a:bodyPr>
            <a:normAutofit fontScale="90000"/>
          </a:bodyPr>
          <a:lstStyle/>
          <a:p>
            <a:pPr eaLnBrk="1" hangingPunct="1"/>
            <a:r>
              <a:rPr lang="en-GB" sz="2800" b="1" dirty="0" smtClean="0"/>
              <a:t>In situ operational detection and monitoring of </a:t>
            </a:r>
            <a:r>
              <a:rPr lang="et-EE" sz="2800" b="1" dirty="0" smtClean="0"/>
              <a:t/>
            </a:r>
            <a:br>
              <a:rPr lang="et-EE" sz="2800" b="1" dirty="0" smtClean="0"/>
            </a:br>
            <a:r>
              <a:rPr lang="en-GB" sz="2800" b="1" dirty="0" smtClean="0"/>
              <a:t>oil</a:t>
            </a:r>
            <a:r>
              <a:rPr lang="et-EE" sz="2800" b="1" dirty="0" smtClean="0"/>
              <a:t> </a:t>
            </a:r>
            <a:r>
              <a:rPr lang="et-EE" sz="2800" b="1" dirty="0" err="1" smtClean="0"/>
              <a:t>spills</a:t>
            </a:r>
            <a:r>
              <a:rPr lang="et-EE" sz="2800" b="1" dirty="0" smtClean="0"/>
              <a:t>  FERRYBOX </a:t>
            </a:r>
            <a:r>
              <a:rPr lang="et-EE" sz="2800" b="1" dirty="0" err="1" smtClean="0"/>
              <a:t>system</a:t>
            </a:r>
            <a:endParaRPr lang="et-EE" sz="2800" dirty="0" smtClean="0"/>
          </a:p>
        </p:txBody>
      </p:sp>
      <p:pic>
        <p:nvPicPr>
          <p:cNvPr id="15365" name="Picture 8"/>
          <p:cNvPicPr>
            <a:picLocks noChangeAspect="1"/>
          </p:cNvPicPr>
          <p:nvPr/>
        </p:nvPicPr>
        <p:blipFill>
          <a:blip r:embed="rId5"/>
          <a:srcRect/>
          <a:stretch>
            <a:fillRect/>
          </a:stretch>
        </p:blipFill>
        <p:spPr bwMode="auto">
          <a:xfrm>
            <a:off x="7080647" y="4988256"/>
            <a:ext cx="2063353" cy="1870075"/>
          </a:xfrm>
          <a:prstGeom prst="rect">
            <a:avLst/>
          </a:prstGeom>
          <a:noFill/>
          <a:ln w="9525">
            <a:noFill/>
            <a:miter lim="800000"/>
            <a:headEnd/>
            <a:tailEnd/>
          </a:ln>
        </p:spPr>
      </p:pic>
      <p:sp>
        <p:nvSpPr>
          <p:cNvPr id="15366" name="TextBox 10"/>
          <p:cNvSpPr txBox="1">
            <a:spLocks noChangeArrowheads="1"/>
          </p:cNvSpPr>
          <p:nvPr/>
        </p:nvSpPr>
        <p:spPr bwMode="auto">
          <a:xfrm>
            <a:off x="1" y="1223963"/>
            <a:ext cx="7903510" cy="1631216"/>
          </a:xfrm>
          <a:prstGeom prst="rect">
            <a:avLst/>
          </a:prstGeom>
          <a:noFill/>
          <a:ln w="9525">
            <a:noFill/>
            <a:miter lim="800000"/>
            <a:headEnd/>
            <a:tailEnd/>
          </a:ln>
        </p:spPr>
        <p:txBody>
          <a:bodyPr wrap="none">
            <a:spAutoFit/>
          </a:bodyPr>
          <a:lstStyle/>
          <a:p>
            <a:pPr marL="285750" indent="-285750">
              <a:buFont typeface="Arial" charset="0"/>
              <a:buChar char="•"/>
            </a:pPr>
            <a:r>
              <a:rPr lang="et-EE" sz="2000" b="1" dirty="0" err="1">
                <a:solidFill>
                  <a:srgbClr val="002060"/>
                </a:solidFill>
                <a:latin typeface="Times New Roman" pitchFamily="18" charset="0"/>
              </a:rPr>
              <a:t>Operated</a:t>
            </a:r>
            <a:r>
              <a:rPr lang="et-EE" sz="2000" b="1" dirty="0">
                <a:solidFill>
                  <a:srgbClr val="002060"/>
                </a:solidFill>
                <a:latin typeface="Times New Roman" pitchFamily="18" charset="0"/>
              </a:rPr>
              <a:t> on Tallinn – Stockholm </a:t>
            </a:r>
            <a:r>
              <a:rPr lang="et-EE" sz="2000" b="1" dirty="0" err="1">
                <a:solidFill>
                  <a:srgbClr val="002060"/>
                </a:solidFill>
                <a:latin typeface="Times New Roman" pitchFamily="18" charset="0"/>
              </a:rPr>
              <a:t>route</a:t>
            </a:r>
            <a:endParaRPr lang="et-EE" sz="2000" b="1" dirty="0">
              <a:solidFill>
                <a:srgbClr val="002060"/>
              </a:solidFill>
              <a:latin typeface="Times New Roman" pitchFamily="18" charset="0"/>
            </a:endParaRPr>
          </a:p>
          <a:p>
            <a:pPr marL="285750" indent="-285750">
              <a:buFont typeface="Arial" charset="0"/>
              <a:buChar char="•"/>
            </a:pPr>
            <a:r>
              <a:rPr lang="et-EE" sz="2000" b="1" dirty="0">
                <a:solidFill>
                  <a:srgbClr val="002060"/>
                </a:solidFill>
                <a:latin typeface="Times New Roman" pitchFamily="18" charset="0"/>
                <a:cs typeface="Times New Roman" pitchFamily="18" charset="0"/>
              </a:rPr>
              <a:t>System </a:t>
            </a:r>
            <a:r>
              <a:rPr lang="et-EE" sz="2000" b="1" dirty="0" err="1">
                <a:solidFill>
                  <a:srgbClr val="002060"/>
                </a:solidFill>
                <a:latin typeface="Times New Roman" pitchFamily="18" charset="0"/>
                <a:cs typeface="Times New Roman" pitchFamily="18" charset="0"/>
              </a:rPr>
              <a:t>operational</a:t>
            </a:r>
            <a:r>
              <a:rPr lang="et-EE" sz="2000" b="1" dirty="0">
                <a:solidFill>
                  <a:srgbClr val="002060"/>
                </a:solidFill>
                <a:latin typeface="Times New Roman" pitchFamily="18" charset="0"/>
                <a:cs typeface="Times New Roman" pitchFamily="18" charset="0"/>
              </a:rPr>
              <a:t> </a:t>
            </a:r>
            <a:r>
              <a:rPr lang="et-EE" sz="2000" b="1" dirty="0" err="1">
                <a:solidFill>
                  <a:srgbClr val="002060"/>
                </a:solidFill>
                <a:latin typeface="Times New Roman" pitchFamily="18" charset="0"/>
                <a:cs typeface="Times New Roman" pitchFamily="18" charset="0"/>
              </a:rPr>
              <a:t>since</a:t>
            </a:r>
            <a:r>
              <a:rPr lang="et-EE" sz="2000" b="1" dirty="0">
                <a:solidFill>
                  <a:srgbClr val="002060"/>
                </a:solidFill>
                <a:latin typeface="Times New Roman" pitchFamily="18" charset="0"/>
                <a:cs typeface="Times New Roman" pitchFamily="18" charset="0"/>
              </a:rPr>
              <a:t> 2014</a:t>
            </a:r>
          </a:p>
          <a:p>
            <a:pPr marL="285750" indent="-285750">
              <a:buFont typeface="Arial" charset="0"/>
              <a:buChar char="•"/>
            </a:pPr>
            <a:r>
              <a:rPr lang="et-EE" sz="2000" b="1" dirty="0">
                <a:solidFill>
                  <a:srgbClr val="002060"/>
                </a:solidFill>
                <a:latin typeface="Times New Roman" pitchFamily="18" charset="0"/>
                <a:cs typeface="Times New Roman" pitchFamily="18" charset="0"/>
              </a:rPr>
              <a:t>PAH (</a:t>
            </a:r>
            <a:r>
              <a:rPr lang="et-EE" sz="2000" b="1" dirty="0" err="1">
                <a:solidFill>
                  <a:srgbClr val="002060"/>
                </a:solidFill>
                <a:latin typeface="Times New Roman" pitchFamily="18" charset="0"/>
                <a:cs typeface="Times New Roman" pitchFamily="18" charset="0"/>
              </a:rPr>
              <a:t>oil</a:t>
            </a:r>
            <a:r>
              <a:rPr lang="et-EE" sz="2000" b="1" dirty="0">
                <a:solidFill>
                  <a:srgbClr val="002060"/>
                </a:solidFill>
                <a:latin typeface="Times New Roman" pitchFamily="18" charset="0"/>
                <a:cs typeface="Times New Roman" pitchFamily="18" charset="0"/>
              </a:rPr>
              <a:t> </a:t>
            </a:r>
            <a:r>
              <a:rPr lang="et-EE" sz="2000" b="1" dirty="0" err="1">
                <a:solidFill>
                  <a:srgbClr val="002060"/>
                </a:solidFill>
                <a:latin typeface="Times New Roman" pitchFamily="18" charset="0"/>
                <a:cs typeface="Times New Roman" pitchFamily="18" charset="0"/>
              </a:rPr>
              <a:t>in</a:t>
            </a:r>
            <a:r>
              <a:rPr lang="et-EE" sz="2000" b="1" dirty="0">
                <a:solidFill>
                  <a:srgbClr val="002060"/>
                </a:solidFill>
                <a:latin typeface="Times New Roman" pitchFamily="18" charset="0"/>
                <a:cs typeface="Times New Roman" pitchFamily="18" charset="0"/>
              </a:rPr>
              <a:t> </a:t>
            </a:r>
            <a:r>
              <a:rPr lang="et-EE" sz="2000" b="1" dirty="0" err="1">
                <a:solidFill>
                  <a:srgbClr val="002060"/>
                </a:solidFill>
                <a:latin typeface="Times New Roman" pitchFamily="18" charset="0"/>
                <a:cs typeface="Times New Roman" pitchFamily="18" charset="0"/>
              </a:rPr>
              <a:t>water</a:t>
            </a:r>
            <a:r>
              <a:rPr lang="et-EE" sz="2000" b="1" dirty="0">
                <a:solidFill>
                  <a:srgbClr val="002060"/>
                </a:solidFill>
                <a:latin typeface="Times New Roman" pitchFamily="18" charset="0"/>
                <a:cs typeface="Times New Roman" pitchFamily="18" charset="0"/>
              </a:rPr>
              <a:t>) sensor UVILUX </a:t>
            </a:r>
            <a:r>
              <a:rPr lang="et-EE" sz="2000" b="1" dirty="0" err="1">
                <a:solidFill>
                  <a:srgbClr val="002060"/>
                </a:solidFill>
                <a:latin typeface="Times New Roman" pitchFamily="18" charset="0"/>
                <a:cs typeface="Times New Roman" pitchFamily="18" charset="0"/>
              </a:rPr>
              <a:t>integrated</a:t>
            </a:r>
            <a:r>
              <a:rPr lang="et-EE" sz="2000" b="1" dirty="0">
                <a:solidFill>
                  <a:srgbClr val="002060"/>
                </a:solidFill>
                <a:latin typeface="Times New Roman" pitchFamily="18" charset="0"/>
                <a:cs typeface="Times New Roman" pitchFamily="18" charset="0"/>
              </a:rPr>
              <a:t> </a:t>
            </a:r>
            <a:r>
              <a:rPr lang="et-EE" sz="2000" b="1" dirty="0" err="1">
                <a:solidFill>
                  <a:srgbClr val="002060"/>
                </a:solidFill>
                <a:latin typeface="Times New Roman" pitchFamily="18" charset="0"/>
                <a:cs typeface="Times New Roman" pitchFamily="18" charset="0"/>
              </a:rPr>
              <a:t>in</a:t>
            </a:r>
            <a:r>
              <a:rPr lang="et-EE" sz="2000" b="1" dirty="0">
                <a:solidFill>
                  <a:srgbClr val="002060"/>
                </a:solidFill>
                <a:latin typeface="Times New Roman" pitchFamily="18" charset="0"/>
                <a:cs typeface="Times New Roman" pitchFamily="18" charset="0"/>
              </a:rPr>
              <a:t> </a:t>
            </a:r>
            <a:r>
              <a:rPr lang="et-EE" sz="2000" b="1" dirty="0" err="1">
                <a:solidFill>
                  <a:srgbClr val="002060"/>
                </a:solidFill>
                <a:latin typeface="Times New Roman" pitchFamily="18" charset="0"/>
                <a:cs typeface="Times New Roman" pitchFamily="18" charset="0"/>
              </a:rPr>
              <a:t>July</a:t>
            </a:r>
            <a:r>
              <a:rPr lang="et-EE" sz="2000" b="1" dirty="0">
                <a:solidFill>
                  <a:srgbClr val="002060"/>
                </a:solidFill>
                <a:latin typeface="Times New Roman" pitchFamily="18" charset="0"/>
                <a:cs typeface="Times New Roman" pitchFamily="18" charset="0"/>
              </a:rPr>
              <a:t> 2015</a:t>
            </a:r>
          </a:p>
          <a:p>
            <a:pPr marL="285750" indent="-285750">
              <a:buFont typeface="Arial" charset="0"/>
              <a:buChar char="•"/>
            </a:pPr>
            <a:r>
              <a:rPr lang="et-EE" sz="2000" b="1" dirty="0" err="1">
                <a:solidFill>
                  <a:srgbClr val="002060"/>
                </a:solidFill>
                <a:latin typeface="Times New Roman" pitchFamily="18" charset="0"/>
              </a:rPr>
              <a:t>On-line</a:t>
            </a:r>
            <a:r>
              <a:rPr lang="et-EE" sz="2000" b="1" dirty="0">
                <a:solidFill>
                  <a:srgbClr val="002060"/>
                </a:solidFill>
                <a:latin typeface="Times New Roman" pitchFamily="18" charset="0"/>
              </a:rPr>
              <a:t> d</a:t>
            </a:r>
            <a:r>
              <a:rPr lang="en-GB" sz="2000" b="1" dirty="0" err="1">
                <a:solidFill>
                  <a:srgbClr val="002060"/>
                </a:solidFill>
                <a:latin typeface="Times New Roman" pitchFamily="18" charset="0"/>
              </a:rPr>
              <a:t>ata</a:t>
            </a:r>
            <a:r>
              <a:rPr lang="en-GB" sz="2000" b="1" dirty="0">
                <a:solidFill>
                  <a:srgbClr val="002060"/>
                </a:solidFill>
                <a:latin typeface="Times New Roman" pitchFamily="18" charset="0"/>
              </a:rPr>
              <a:t> transmission and web based user interface</a:t>
            </a:r>
            <a:r>
              <a:rPr lang="et-EE" sz="2000" b="1" dirty="0">
                <a:solidFill>
                  <a:srgbClr val="002060"/>
                </a:solidFill>
                <a:latin typeface="Times New Roman" pitchFamily="18" charset="0"/>
              </a:rPr>
              <a:t>, </a:t>
            </a:r>
            <a:r>
              <a:rPr lang="et-EE" sz="2000" b="1" dirty="0" err="1">
                <a:solidFill>
                  <a:srgbClr val="002060"/>
                </a:solidFill>
                <a:latin typeface="Times New Roman" pitchFamily="18" charset="0"/>
              </a:rPr>
              <a:t>alarms</a:t>
            </a:r>
            <a:endParaRPr lang="et-EE" sz="2000" b="1" dirty="0">
              <a:solidFill>
                <a:srgbClr val="002060"/>
              </a:solidFill>
              <a:latin typeface="Times New Roman" pitchFamily="18" charset="0"/>
              <a:cs typeface="Times New Roman" pitchFamily="18" charset="0"/>
            </a:endParaRPr>
          </a:p>
          <a:p>
            <a:pPr marL="285750" indent="-285750">
              <a:buFont typeface="Arial" charset="0"/>
              <a:buChar char="•"/>
            </a:pPr>
            <a:r>
              <a:rPr lang="et-EE" sz="2000" b="1" dirty="0" err="1">
                <a:solidFill>
                  <a:srgbClr val="002060"/>
                </a:solidFill>
                <a:latin typeface="Times New Roman" pitchFamily="18" charset="0"/>
              </a:rPr>
              <a:t>Performance</a:t>
            </a:r>
            <a:r>
              <a:rPr lang="et-EE" sz="2000" b="1" dirty="0">
                <a:solidFill>
                  <a:srgbClr val="002060"/>
                </a:solidFill>
                <a:latin typeface="Times New Roman" pitchFamily="18" charset="0"/>
              </a:rPr>
              <a:t> test </a:t>
            </a:r>
            <a:r>
              <a:rPr lang="et-EE" sz="2000" b="1" dirty="0" err="1">
                <a:solidFill>
                  <a:srgbClr val="002060"/>
                </a:solidFill>
                <a:latin typeface="Times New Roman" pitchFamily="18" charset="0"/>
              </a:rPr>
              <a:t>of</a:t>
            </a:r>
            <a:r>
              <a:rPr lang="et-EE" sz="2000" b="1" dirty="0">
                <a:solidFill>
                  <a:srgbClr val="002060"/>
                </a:solidFill>
                <a:latin typeface="Times New Roman" pitchFamily="18" charset="0"/>
              </a:rPr>
              <a:t> PAH sensor and </a:t>
            </a:r>
            <a:r>
              <a:rPr lang="et-EE" sz="2000" b="1" dirty="0" err="1">
                <a:solidFill>
                  <a:srgbClr val="002060"/>
                </a:solidFill>
                <a:latin typeface="Times New Roman" pitchFamily="18" charset="0"/>
              </a:rPr>
              <a:t>technology</a:t>
            </a:r>
            <a:r>
              <a:rPr lang="et-EE" sz="2000" b="1" dirty="0">
                <a:solidFill>
                  <a:srgbClr val="002060"/>
                </a:solidFill>
                <a:latin typeface="Times New Roman" pitchFamily="18" charset="0"/>
              </a:rPr>
              <a:t> </a:t>
            </a:r>
            <a:r>
              <a:rPr lang="et-EE" sz="2000" b="1" dirty="0" err="1">
                <a:solidFill>
                  <a:srgbClr val="002060"/>
                </a:solidFill>
                <a:latin typeface="Times New Roman" pitchFamily="18" charset="0"/>
              </a:rPr>
              <a:t>upgrade</a:t>
            </a:r>
            <a:r>
              <a:rPr lang="et-EE" sz="2000" b="1" dirty="0">
                <a:solidFill>
                  <a:srgbClr val="002060"/>
                </a:solidFill>
                <a:latin typeface="Times New Roman" pitchFamily="18" charset="0"/>
              </a:rPr>
              <a:t>, 2015-2016</a:t>
            </a:r>
          </a:p>
        </p:txBody>
      </p:sp>
      <p:pic>
        <p:nvPicPr>
          <p:cNvPr id="15367" name="Picture 13"/>
          <p:cNvPicPr>
            <a:picLocks noChangeAspect="1" noChangeArrowheads="1"/>
          </p:cNvPicPr>
          <p:nvPr/>
        </p:nvPicPr>
        <p:blipFill>
          <a:blip r:embed="rId6"/>
          <a:srcRect/>
          <a:stretch>
            <a:fillRect/>
          </a:stretch>
        </p:blipFill>
        <p:spPr bwMode="auto">
          <a:xfrm>
            <a:off x="142875" y="5449888"/>
            <a:ext cx="1557338" cy="1408112"/>
          </a:xfrm>
          <a:prstGeom prst="rect">
            <a:avLst/>
          </a:prstGeom>
          <a:noFill/>
          <a:ln w="9525">
            <a:noFill/>
            <a:miter lim="800000"/>
            <a:headEnd/>
            <a:tailEnd/>
          </a:ln>
        </p:spPr>
      </p:pic>
      <p:sp>
        <p:nvSpPr>
          <p:cNvPr id="15368" name="Rectangle 10"/>
          <p:cNvSpPr>
            <a:spLocks noChangeArrowheads="1"/>
          </p:cNvSpPr>
          <p:nvPr/>
        </p:nvSpPr>
        <p:spPr bwMode="auto">
          <a:xfrm>
            <a:off x="161926" y="2836864"/>
            <a:ext cx="2345642" cy="276999"/>
          </a:xfrm>
          <a:prstGeom prst="rect">
            <a:avLst/>
          </a:prstGeom>
          <a:noFill/>
          <a:ln w="9525">
            <a:noFill/>
            <a:miter lim="800000"/>
            <a:headEnd/>
            <a:tailEnd/>
          </a:ln>
        </p:spPr>
        <p:txBody>
          <a:bodyPr wrap="none">
            <a:spAutoFit/>
          </a:bodyPr>
          <a:lstStyle/>
          <a:p>
            <a:r>
              <a:rPr lang="en-GB" sz="1200" b="1">
                <a:solidFill>
                  <a:srgbClr val="FF3300"/>
                </a:solidFill>
              </a:rPr>
              <a:t>http://on-line.msi.ttu.ee/eeferry/</a:t>
            </a:r>
          </a:p>
        </p:txBody>
      </p:sp>
      <p:pic>
        <p:nvPicPr>
          <p:cNvPr id="15369" name="Picture 12" descr="graph"/>
          <p:cNvPicPr>
            <a:picLocks noChangeAspect="1" noChangeArrowheads="1"/>
          </p:cNvPicPr>
          <p:nvPr/>
        </p:nvPicPr>
        <p:blipFill>
          <a:blip r:embed="rId7"/>
          <a:srcRect/>
          <a:stretch>
            <a:fillRect/>
          </a:stretch>
        </p:blipFill>
        <p:spPr bwMode="auto">
          <a:xfrm>
            <a:off x="1857375" y="5176838"/>
            <a:ext cx="2100263" cy="1681162"/>
          </a:xfrm>
          <a:prstGeom prst="rect">
            <a:avLst/>
          </a:prstGeom>
          <a:noFill/>
          <a:ln w="9525">
            <a:noFill/>
            <a:miter lim="800000"/>
            <a:headEnd/>
            <a:tailEnd/>
          </a:ln>
        </p:spPr>
      </p:pic>
      <p:pic>
        <p:nvPicPr>
          <p:cNvPr id="15370" name="Picture 15"/>
          <p:cNvPicPr>
            <a:picLocks noChangeAspect="1" noChangeArrowheads="1"/>
          </p:cNvPicPr>
          <p:nvPr/>
        </p:nvPicPr>
        <p:blipFill>
          <a:blip r:embed="rId8"/>
          <a:srcRect/>
          <a:stretch>
            <a:fillRect/>
          </a:stretch>
        </p:blipFill>
        <p:spPr bwMode="auto">
          <a:xfrm>
            <a:off x="171450" y="3062288"/>
            <a:ext cx="2657475" cy="2214562"/>
          </a:xfrm>
          <a:prstGeom prst="rect">
            <a:avLst/>
          </a:prstGeom>
          <a:noFill/>
          <a:ln w="9525">
            <a:noFill/>
            <a:miter lim="800000"/>
            <a:headEnd/>
            <a:tailEnd/>
          </a:ln>
        </p:spPr>
      </p:pic>
      <p:sp>
        <p:nvSpPr>
          <p:cNvPr id="15371" name="Text Box 13"/>
          <p:cNvSpPr txBox="1">
            <a:spLocks noChangeArrowheads="1"/>
          </p:cNvSpPr>
          <p:nvPr/>
        </p:nvSpPr>
        <p:spPr bwMode="auto">
          <a:xfrm>
            <a:off x="2359819" y="5153025"/>
            <a:ext cx="1090613" cy="369332"/>
          </a:xfrm>
          <a:prstGeom prst="rect">
            <a:avLst/>
          </a:prstGeom>
          <a:solidFill>
            <a:srgbClr val="FFFFFF"/>
          </a:solidFill>
          <a:ln w="9525">
            <a:noFill/>
            <a:miter lim="800000"/>
            <a:headEnd/>
            <a:tailEnd/>
          </a:ln>
        </p:spPr>
        <p:txBody>
          <a:bodyPr>
            <a:spAutoFit/>
          </a:bodyPr>
          <a:lstStyle/>
          <a:p>
            <a:r>
              <a:rPr lang="et-EE" sz="900" b="1"/>
              <a:t>PAH concentration ug/l</a:t>
            </a:r>
            <a:endParaRPr lang="en-GB" sz="900" b="1"/>
          </a:p>
        </p:txBody>
      </p:sp>
      <p:sp>
        <p:nvSpPr>
          <p:cNvPr id="15374" name="Text Box 18"/>
          <p:cNvSpPr txBox="1">
            <a:spLocks noChangeArrowheads="1"/>
          </p:cNvSpPr>
          <p:nvPr/>
        </p:nvSpPr>
        <p:spPr bwMode="auto">
          <a:xfrm>
            <a:off x="7904560" y="0"/>
            <a:ext cx="1437573" cy="307777"/>
          </a:xfrm>
          <a:prstGeom prst="rect">
            <a:avLst/>
          </a:prstGeom>
          <a:noFill/>
          <a:ln w="9525">
            <a:noFill/>
            <a:miter lim="800000"/>
            <a:headEnd/>
            <a:tailEnd/>
          </a:ln>
        </p:spPr>
        <p:txBody>
          <a:bodyPr wrap="none">
            <a:spAutoFit/>
          </a:bodyPr>
          <a:lstStyle/>
          <a:p>
            <a:r>
              <a:rPr lang="et-EE" sz="1400" b="1">
                <a:solidFill>
                  <a:srgbClr val="FFFF00"/>
                </a:solidFill>
              </a:rPr>
              <a:t>Ferrybox system</a:t>
            </a:r>
            <a:r>
              <a:rPr lang="et-EE" sz="1400" b="1"/>
              <a:t> </a:t>
            </a:r>
            <a:endParaRPr lang="en-GB" sz="1400" b="1"/>
          </a:p>
        </p:txBody>
      </p:sp>
      <p:pic>
        <p:nvPicPr>
          <p:cNvPr id="15376" name="Picture 18"/>
          <p:cNvPicPr>
            <a:picLocks noChangeAspect="1" noChangeArrowheads="1"/>
          </p:cNvPicPr>
          <p:nvPr/>
        </p:nvPicPr>
        <p:blipFill>
          <a:blip r:embed="rId9"/>
          <a:srcRect/>
          <a:stretch>
            <a:fillRect/>
          </a:stretch>
        </p:blipFill>
        <p:spPr bwMode="auto">
          <a:xfrm>
            <a:off x="0" y="0"/>
            <a:ext cx="841203" cy="903288"/>
          </a:xfrm>
          <a:prstGeom prst="rect">
            <a:avLst/>
          </a:prstGeom>
          <a:noFill/>
          <a:ln w="9525">
            <a:noFill/>
            <a:miter lim="800000"/>
            <a:headEnd/>
            <a:tailEnd/>
          </a:ln>
        </p:spPr>
      </p:pic>
      <p:sp>
        <p:nvSpPr>
          <p:cNvPr id="15377" name="Title 1"/>
          <p:cNvSpPr>
            <a:spLocks/>
          </p:cNvSpPr>
          <p:nvPr/>
        </p:nvSpPr>
        <p:spPr bwMode="auto">
          <a:xfrm>
            <a:off x="859843" y="10565"/>
            <a:ext cx="6563912" cy="897631"/>
          </a:xfrm>
          <a:prstGeom prst="rect">
            <a:avLst/>
          </a:prstGeom>
          <a:solidFill>
            <a:srgbClr val="FFFF00"/>
          </a:solidFill>
          <a:ln w="9525">
            <a:noFill/>
            <a:miter lim="800000"/>
            <a:headEnd/>
            <a:tailEnd/>
          </a:ln>
        </p:spPr>
        <p:txBody>
          <a:bodyPr anchor="ctr"/>
          <a:lstStyle/>
          <a:p>
            <a:pPr>
              <a:lnSpc>
                <a:spcPct val="90000"/>
              </a:lnSpc>
            </a:pPr>
            <a:r>
              <a:rPr lang="en-GB" sz="2400" b="1" dirty="0">
                <a:latin typeface="Calibri Light"/>
              </a:rPr>
              <a:t>In situ operational detection and monitoring of oil</a:t>
            </a:r>
            <a:r>
              <a:rPr lang="et-EE" sz="2400" b="1" dirty="0">
                <a:latin typeface="Calibri Light"/>
              </a:rPr>
              <a:t> </a:t>
            </a:r>
            <a:r>
              <a:rPr lang="et-EE" sz="2400" b="1" dirty="0" err="1">
                <a:latin typeface="Calibri Light"/>
              </a:rPr>
              <a:t>spills</a:t>
            </a:r>
            <a:r>
              <a:rPr lang="et-EE" sz="2400" b="1" dirty="0">
                <a:latin typeface="Calibri Light"/>
              </a:rPr>
              <a:t> </a:t>
            </a:r>
            <a:r>
              <a:rPr lang="et-EE" sz="2400" b="1" dirty="0" smtClean="0">
                <a:latin typeface="Calibri Light"/>
              </a:rPr>
              <a:t>: </a:t>
            </a:r>
            <a:r>
              <a:rPr lang="et-EE" sz="2400" b="1" dirty="0">
                <a:latin typeface="Calibri Light"/>
              </a:rPr>
              <a:t>FERRYBOX  </a:t>
            </a:r>
            <a:r>
              <a:rPr lang="et-EE" sz="2400" b="1" dirty="0" err="1">
                <a:latin typeface="Calibri Light"/>
              </a:rPr>
              <a:t>system</a:t>
            </a:r>
            <a:endParaRPr lang="et-EE" sz="2400" b="1" dirty="0">
              <a:latin typeface="Calibri Light"/>
            </a:endParaRPr>
          </a:p>
        </p:txBody>
      </p:sp>
      <p:pic>
        <p:nvPicPr>
          <p:cNvPr id="15379" name="Picture 2"/>
          <p:cNvPicPr>
            <a:picLocks noChangeAspect="1"/>
          </p:cNvPicPr>
          <p:nvPr/>
        </p:nvPicPr>
        <p:blipFill>
          <a:blip r:embed="rId10"/>
          <a:srcRect/>
          <a:stretch>
            <a:fillRect/>
          </a:stretch>
        </p:blipFill>
        <p:spPr bwMode="auto">
          <a:xfrm>
            <a:off x="4251723" y="5081588"/>
            <a:ext cx="2591990" cy="1776412"/>
          </a:xfrm>
          <a:prstGeom prst="rect">
            <a:avLst/>
          </a:prstGeom>
          <a:noFill/>
          <a:ln w="9525">
            <a:noFill/>
            <a:miter lim="800000"/>
            <a:headEnd/>
            <a:tailEnd/>
          </a:ln>
        </p:spPr>
      </p:pic>
      <p:sp>
        <p:nvSpPr>
          <p:cNvPr id="15380" name="Text Box 20"/>
          <p:cNvSpPr txBox="1">
            <a:spLocks noChangeArrowheads="1"/>
          </p:cNvSpPr>
          <p:nvPr/>
        </p:nvSpPr>
        <p:spPr bwMode="auto">
          <a:xfrm>
            <a:off x="4121944" y="7105651"/>
            <a:ext cx="184731" cy="369332"/>
          </a:xfrm>
          <a:prstGeom prst="rect">
            <a:avLst/>
          </a:prstGeom>
          <a:noFill/>
          <a:ln w="9525">
            <a:noFill/>
            <a:miter lim="800000"/>
            <a:headEnd/>
            <a:tailEnd/>
          </a:ln>
          <a:effectLst/>
        </p:spPr>
        <p:txBody>
          <a:bodyPr wrap="none">
            <a:spAutoFit/>
          </a:bodyPr>
          <a:lstStyle/>
          <a:p>
            <a:endParaRPr lang="en-GB"/>
          </a:p>
        </p:txBody>
      </p:sp>
      <p:sp>
        <p:nvSpPr>
          <p:cNvPr id="15381" name="Text Box 19"/>
          <p:cNvSpPr txBox="1">
            <a:spLocks noChangeArrowheads="1"/>
          </p:cNvSpPr>
          <p:nvPr/>
        </p:nvSpPr>
        <p:spPr bwMode="auto">
          <a:xfrm>
            <a:off x="7332175" y="4757996"/>
            <a:ext cx="1784463" cy="230832"/>
          </a:xfrm>
          <a:prstGeom prst="rect">
            <a:avLst/>
          </a:prstGeom>
          <a:noFill/>
          <a:ln w="9525">
            <a:noFill/>
            <a:miter lim="800000"/>
            <a:headEnd/>
            <a:tailEnd/>
          </a:ln>
        </p:spPr>
        <p:txBody>
          <a:bodyPr wrap="none">
            <a:spAutoFit/>
          </a:bodyPr>
          <a:lstStyle/>
          <a:p>
            <a:r>
              <a:rPr lang="et-EE" sz="900" b="1" dirty="0" err="1"/>
              <a:t>Technical</a:t>
            </a:r>
            <a:r>
              <a:rPr lang="et-EE" sz="900" b="1" dirty="0"/>
              <a:t> </a:t>
            </a:r>
            <a:r>
              <a:rPr lang="et-EE" sz="900" b="1" dirty="0" err="1"/>
              <a:t>specification</a:t>
            </a:r>
            <a:r>
              <a:rPr lang="et-EE" sz="900" b="1" dirty="0"/>
              <a:t> </a:t>
            </a:r>
            <a:r>
              <a:rPr lang="et-EE" sz="900" b="1" dirty="0" err="1"/>
              <a:t>of</a:t>
            </a:r>
            <a:r>
              <a:rPr lang="et-EE" sz="900" b="1" dirty="0"/>
              <a:t> UVILUX</a:t>
            </a:r>
            <a:endParaRPr lang="en-GB" sz="900" b="1" dirty="0"/>
          </a:p>
        </p:txBody>
      </p:sp>
      <p:sp>
        <p:nvSpPr>
          <p:cNvPr id="15382" name="Line 22"/>
          <p:cNvSpPr>
            <a:spLocks noChangeShapeType="1"/>
          </p:cNvSpPr>
          <p:nvPr/>
        </p:nvSpPr>
        <p:spPr bwMode="auto">
          <a:xfrm flipH="1" flipV="1">
            <a:off x="628650" y="4813300"/>
            <a:ext cx="114300" cy="863600"/>
          </a:xfrm>
          <a:prstGeom prst="line">
            <a:avLst/>
          </a:prstGeom>
          <a:noFill/>
          <a:ln w="34925">
            <a:solidFill>
              <a:srgbClr val="FFFF00"/>
            </a:solidFill>
            <a:round/>
            <a:headEnd/>
            <a:tailEnd type="triangle" w="med" len="med"/>
          </a:ln>
          <a:effectLst/>
        </p:spPr>
        <p:txBody>
          <a:bodyPr/>
          <a:lstStyle/>
          <a:p>
            <a:endParaRPr lang="en-US"/>
          </a:p>
        </p:txBody>
      </p:sp>
      <p:sp>
        <p:nvSpPr>
          <p:cNvPr id="15383" name="Text Box 13"/>
          <p:cNvSpPr txBox="1">
            <a:spLocks noChangeArrowheads="1"/>
          </p:cNvSpPr>
          <p:nvPr/>
        </p:nvSpPr>
        <p:spPr bwMode="auto">
          <a:xfrm>
            <a:off x="4950619" y="5102225"/>
            <a:ext cx="1090613" cy="369332"/>
          </a:xfrm>
          <a:prstGeom prst="rect">
            <a:avLst/>
          </a:prstGeom>
          <a:solidFill>
            <a:srgbClr val="FFFFFF"/>
          </a:solidFill>
          <a:ln w="9525">
            <a:noFill/>
            <a:miter lim="800000"/>
            <a:headEnd/>
            <a:tailEnd/>
          </a:ln>
        </p:spPr>
        <p:txBody>
          <a:bodyPr>
            <a:spAutoFit/>
          </a:bodyPr>
          <a:lstStyle/>
          <a:p>
            <a:r>
              <a:rPr lang="et-EE" sz="900" b="1"/>
              <a:t>Long term variability</a:t>
            </a:r>
            <a:endParaRPr lang="en-GB" sz="900" b="1"/>
          </a:p>
        </p:txBody>
      </p:sp>
      <p:pic>
        <p:nvPicPr>
          <p:cNvPr id="23" name="Picture 22"/>
          <p:cNvPicPr>
            <a:picLocks noChangeAspect="1" noChangeArrowheads="1"/>
          </p:cNvPicPr>
          <p:nvPr/>
        </p:nvPicPr>
        <p:blipFill>
          <a:blip r:embed="rId11"/>
          <a:srcRect/>
          <a:stretch>
            <a:fillRect/>
          </a:stretch>
        </p:blipFill>
        <p:spPr bwMode="auto">
          <a:xfrm>
            <a:off x="4251723" y="2996952"/>
            <a:ext cx="2585630" cy="1963696"/>
          </a:xfrm>
          <a:prstGeom prst="rect">
            <a:avLst/>
          </a:prstGeom>
          <a:noFill/>
          <a:ln w="9525">
            <a:noFill/>
            <a:miter lim="800000"/>
            <a:headEnd/>
            <a:tailEnd/>
          </a:ln>
        </p:spPr>
      </p:pic>
      <p:sp>
        <p:nvSpPr>
          <p:cNvPr id="24" name="Rectangle 17"/>
          <p:cNvSpPr>
            <a:spLocks noChangeArrowheads="1"/>
          </p:cNvSpPr>
          <p:nvPr/>
        </p:nvSpPr>
        <p:spPr bwMode="auto">
          <a:xfrm>
            <a:off x="6863592" y="4021078"/>
            <a:ext cx="2120736" cy="461665"/>
          </a:xfrm>
          <a:prstGeom prst="rect">
            <a:avLst/>
          </a:prstGeom>
          <a:noFill/>
          <a:ln w="9525">
            <a:noFill/>
            <a:miter lim="800000"/>
            <a:headEnd/>
            <a:tailEnd/>
          </a:ln>
        </p:spPr>
        <p:txBody>
          <a:bodyPr wrap="square" anchor="ctr">
            <a:spAutoFit/>
          </a:bodyPr>
          <a:lstStyle/>
          <a:p>
            <a:r>
              <a:rPr lang="et-EE" altLang="ja-JP" sz="800" b="1" dirty="0" err="1">
                <a:latin typeface="Times New Roman" pitchFamily="18" charset="0"/>
                <a:cs typeface="ＭＳ Ｐゴシック"/>
              </a:rPr>
              <a:t>Hydrocarbon</a:t>
            </a:r>
            <a:r>
              <a:rPr lang="et-EE" altLang="ja-JP" sz="800" b="1" dirty="0">
                <a:latin typeface="Times New Roman" pitchFamily="18" charset="0"/>
                <a:cs typeface="ＭＳ Ｐゴシック"/>
              </a:rPr>
              <a:t> </a:t>
            </a:r>
            <a:r>
              <a:rPr lang="et-EE" altLang="ja-JP" sz="800" b="1" dirty="0" err="1">
                <a:latin typeface="Times New Roman" pitchFamily="18" charset="0"/>
                <a:cs typeface="ＭＳ Ｐゴシック"/>
              </a:rPr>
              <a:t>fluorescence</a:t>
            </a:r>
            <a:r>
              <a:rPr lang="et-EE" altLang="ja-JP" sz="800" b="1" dirty="0">
                <a:latin typeface="Times New Roman" pitchFamily="18" charset="0"/>
                <a:cs typeface="ＭＳ Ｐゴシック"/>
              </a:rPr>
              <a:t>. </a:t>
            </a:r>
            <a:r>
              <a:rPr lang="et-EE" altLang="ja-JP" sz="800" b="1" dirty="0" err="1">
                <a:latin typeface="Times New Roman" pitchFamily="18" charset="0"/>
                <a:cs typeface="ＭＳ Ｐゴシック"/>
              </a:rPr>
              <a:t>Ultraviolet</a:t>
            </a:r>
            <a:r>
              <a:rPr lang="et-EE" altLang="ja-JP" sz="800" b="1" dirty="0">
                <a:latin typeface="Times New Roman" pitchFamily="18" charset="0"/>
                <a:cs typeface="ＭＳ Ｐゴシック"/>
              </a:rPr>
              <a:t> </a:t>
            </a:r>
            <a:r>
              <a:rPr lang="et-EE" altLang="ja-JP" sz="800" b="1" dirty="0" err="1">
                <a:latin typeface="Times New Roman" pitchFamily="18" charset="0"/>
                <a:cs typeface="ＭＳ Ｐゴシック"/>
              </a:rPr>
              <a:t>dependent</a:t>
            </a:r>
            <a:r>
              <a:rPr lang="et-EE" altLang="ja-JP" sz="800" b="1" dirty="0">
                <a:latin typeface="Times New Roman" pitchFamily="18" charset="0"/>
                <a:cs typeface="ＭＳ Ｐゴシック"/>
              </a:rPr>
              <a:t> </a:t>
            </a:r>
          </a:p>
          <a:p>
            <a:r>
              <a:rPr lang="et-EE" altLang="ja-JP" sz="800" b="1" dirty="0" err="1">
                <a:latin typeface="Times New Roman" pitchFamily="18" charset="0"/>
                <a:cs typeface="ＭＳ Ｐゴシック"/>
              </a:rPr>
              <a:t>spike</a:t>
            </a:r>
            <a:r>
              <a:rPr lang="et-EE" altLang="ja-JP" sz="800" b="1" dirty="0">
                <a:latin typeface="Times New Roman" pitchFamily="18" charset="0"/>
                <a:cs typeface="ＭＳ Ｐゴシック"/>
              </a:rPr>
              <a:t> </a:t>
            </a:r>
            <a:r>
              <a:rPr lang="et-EE" altLang="ja-JP" sz="800" b="1" dirty="0" err="1">
                <a:latin typeface="Times New Roman" pitchFamily="18" charset="0"/>
                <a:cs typeface="ＭＳ Ｐゴシック"/>
              </a:rPr>
              <a:t>bbetween</a:t>
            </a:r>
            <a:r>
              <a:rPr lang="et-EE" altLang="ja-JP" sz="800" b="1" dirty="0">
                <a:latin typeface="Times New Roman" pitchFamily="18" charset="0"/>
                <a:cs typeface="ＭＳ Ｐゴシック"/>
              </a:rPr>
              <a:t> 300 and 400 </a:t>
            </a:r>
            <a:r>
              <a:rPr lang="et-EE" altLang="ja-JP" sz="800" b="1" dirty="0" err="1">
                <a:latin typeface="Times New Roman" pitchFamily="18" charset="0"/>
                <a:cs typeface="ＭＳ Ｐゴシック"/>
              </a:rPr>
              <a:t>nm</a:t>
            </a:r>
            <a:r>
              <a:rPr lang="et-EE" altLang="ja-JP" sz="800" dirty="0">
                <a:latin typeface="Times New Roman" pitchFamily="18" charset="0"/>
                <a:cs typeface="ＭＳ Ｐゴシック"/>
              </a:rPr>
              <a:t> </a:t>
            </a:r>
          </a:p>
        </p:txBody>
      </p:sp>
      <p:sp>
        <p:nvSpPr>
          <p:cNvPr id="2" name="Date Placeholder 1"/>
          <p:cNvSpPr>
            <a:spLocks noGrp="1"/>
          </p:cNvSpPr>
          <p:nvPr>
            <p:ph type="dt" sz="half" idx="10"/>
          </p:nvPr>
        </p:nvSpPr>
        <p:spPr/>
        <p:txBody>
          <a:bodyPr/>
          <a:lstStyle/>
          <a:p>
            <a:fld id="{791FC0E2-E094-4362-8B74-F51C3BD6A71F}" type="datetime1">
              <a:rPr lang="en-US" smtClean="0"/>
              <a:t>5/16/2016</a:t>
            </a:fld>
            <a:endParaRPr lang="en-US"/>
          </a:p>
        </p:txBody>
      </p:sp>
    </p:spTree>
    <p:extLst>
      <p:ext uri="{BB962C8B-B14F-4D97-AF65-F5344CB8AC3E}">
        <p14:creationId xmlns:p14="http://schemas.microsoft.com/office/powerpoint/2010/main" val="1707195922"/>
      </p:ext>
    </p:extLst>
  </p:cSld>
  <p:clrMapOvr>
    <a:masterClrMapping/>
  </p:clrMapOvr>
  <p:transition advClick="0" advTm="300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7"/>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pic>
        <p:nvPicPr>
          <p:cNvPr id="17410" name="Picture 9"/>
          <p:cNvPicPr>
            <a:picLocks noChangeAspect="1"/>
          </p:cNvPicPr>
          <p:nvPr/>
        </p:nvPicPr>
        <p:blipFill>
          <a:blip r:embed="rId4"/>
          <a:srcRect/>
          <a:stretch>
            <a:fillRect/>
          </a:stretch>
        </p:blipFill>
        <p:spPr bwMode="auto">
          <a:xfrm>
            <a:off x="7227094" y="333375"/>
            <a:ext cx="1741885" cy="3367088"/>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a:defRPr/>
            </a:pPr>
            <a:fld id="{DC9B1637-7FA5-4CC8-AA02-400686AE796D}" type="slidenum">
              <a:rPr lang="et-EE"/>
              <a:pPr>
                <a:defRPr/>
              </a:pPr>
              <a:t>28</a:t>
            </a:fld>
            <a:endParaRPr lang="et-EE"/>
          </a:p>
        </p:txBody>
      </p:sp>
      <p:sp>
        <p:nvSpPr>
          <p:cNvPr id="17412" name="Title 1"/>
          <p:cNvSpPr>
            <a:spLocks/>
          </p:cNvSpPr>
          <p:nvPr/>
        </p:nvSpPr>
        <p:spPr bwMode="auto">
          <a:xfrm>
            <a:off x="926306" y="1"/>
            <a:ext cx="6287691" cy="803275"/>
          </a:xfrm>
          <a:prstGeom prst="rect">
            <a:avLst/>
          </a:prstGeom>
          <a:solidFill>
            <a:srgbClr val="FFFF00"/>
          </a:solidFill>
          <a:ln w="9525">
            <a:noFill/>
            <a:miter lim="800000"/>
            <a:headEnd/>
            <a:tailEnd/>
          </a:ln>
        </p:spPr>
        <p:txBody>
          <a:bodyPr anchor="ctr"/>
          <a:lstStyle/>
          <a:p>
            <a:pPr>
              <a:lnSpc>
                <a:spcPct val="90000"/>
              </a:lnSpc>
            </a:pPr>
            <a:r>
              <a:rPr lang="en-GB" sz="2400" b="1" dirty="0">
                <a:latin typeface="Calibri Light"/>
              </a:rPr>
              <a:t>In situ operational detection and monitoring of oil</a:t>
            </a:r>
            <a:r>
              <a:rPr lang="et-EE" sz="2400" b="1" dirty="0">
                <a:latin typeface="Calibri Light"/>
              </a:rPr>
              <a:t> </a:t>
            </a:r>
            <a:r>
              <a:rPr lang="et-EE" sz="2400" b="1" dirty="0" err="1">
                <a:latin typeface="Calibri Light"/>
              </a:rPr>
              <a:t>spills</a:t>
            </a:r>
            <a:r>
              <a:rPr lang="et-EE" sz="2400" b="1" dirty="0">
                <a:latin typeface="Calibri Light"/>
              </a:rPr>
              <a:t> </a:t>
            </a:r>
            <a:r>
              <a:rPr lang="et-EE" sz="2400" b="1" dirty="0" smtClean="0">
                <a:latin typeface="Calibri Light"/>
              </a:rPr>
              <a:t>:  </a:t>
            </a:r>
            <a:r>
              <a:rPr lang="et-EE" sz="2400" b="1" dirty="0">
                <a:latin typeface="Calibri Light"/>
              </a:rPr>
              <a:t>DRIFTERBUOY </a:t>
            </a:r>
            <a:r>
              <a:rPr lang="et-EE" sz="2400" b="1" dirty="0" err="1">
                <a:latin typeface="Calibri Light"/>
              </a:rPr>
              <a:t>system</a:t>
            </a:r>
            <a:endParaRPr lang="et-EE" sz="2400" dirty="0">
              <a:latin typeface="Calibri Light"/>
            </a:endParaRPr>
          </a:p>
        </p:txBody>
      </p:sp>
      <p:pic>
        <p:nvPicPr>
          <p:cNvPr id="17413" name="Picture 9"/>
          <p:cNvPicPr>
            <a:picLocks noChangeAspect="1" noChangeArrowheads="1"/>
          </p:cNvPicPr>
          <p:nvPr/>
        </p:nvPicPr>
        <p:blipFill>
          <a:blip r:embed="rId5"/>
          <a:srcRect/>
          <a:stretch>
            <a:fillRect/>
          </a:stretch>
        </p:blipFill>
        <p:spPr bwMode="auto">
          <a:xfrm>
            <a:off x="6838950" y="4937126"/>
            <a:ext cx="2305050" cy="1920875"/>
          </a:xfrm>
          <a:prstGeom prst="rect">
            <a:avLst/>
          </a:prstGeom>
          <a:noFill/>
          <a:ln w="9525">
            <a:noFill/>
            <a:miter lim="800000"/>
            <a:headEnd/>
            <a:tailEnd/>
          </a:ln>
        </p:spPr>
      </p:pic>
      <p:pic>
        <p:nvPicPr>
          <p:cNvPr id="17414" name="Picture 18"/>
          <p:cNvPicPr>
            <a:picLocks noChangeAspect="1" noChangeArrowheads="1"/>
          </p:cNvPicPr>
          <p:nvPr/>
        </p:nvPicPr>
        <p:blipFill>
          <a:blip r:embed="rId6"/>
          <a:srcRect/>
          <a:stretch>
            <a:fillRect/>
          </a:stretch>
        </p:blipFill>
        <p:spPr bwMode="auto">
          <a:xfrm>
            <a:off x="0" y="0"/>
            <a:ext cx="877491" cy="903288"/>
          </a:xfrm>
          <a:prstGeom prst="rect">
            <a:avLst/>
          </a:prstGeom>
          <a:noFill/>
          <a:ln w="9525">
            <a:noFill/>
            <a:miter lim="800000"/>
            <a:headEnd/>
            <a:tailEnd/>
          </a:ln>
        </p:spPr>
      </p:pic>
      <p:sp>
        <p:nvSpPr>
          <p:cNvPr id="17415" name="Rectangle 10"/>
          <p:cNvSpPr>
            <a:spLocks noChangeArrowheads="1"/>
          </p:cNvSpPr>
          <p:nvPr/>
        </p:nvSpPr>
        <p:spPr bwMode="auto">
          <a:xfrm>
            <a:off x="7172325" y="4699000"/>
            <a:ext cx="1971675" cy="369332"/>
          </a:xfrm>
          <a:prstGeom prst="rect">
            <a:avLst/>
          </a:prstGeom>
          <a:noFill/>
          <a:ln w="9525">
            <a:noFill/>
            <a:miter lim="800000"/>
            <a:headEnd/>
            <a:tailEnd/>
          </a:ln>
        </p:spPr>
        <p:txBody>
          <a:bodyPr>
            <a:spAutoFit/>
          </a:bodyPr>
          <a:lstStyle/>
          <a:p>
            <a:r>
              <a:rPr lang="en-GB" sz="900" b="1">
                <a:solidFill>
                  <a:srgbClr val="FF3300"/>
                </a:solidFill>
              </a:rPr>
              <a:t>http://on-line.msi.ttu.ee/geoilwatch_drifter/</a:t>
            </a:r>
          </a:p>
        </p:txBody>
      </p:sp>
      <p:pic>
        <p:nvPicPr>
          <p:cNvPr id="17416" name="Picture 13"/>
          <p:cNvPicPr>
            <a:picLocks noChangeAspect="1" noChangeArrowheads="1"/>
          </p:cNvPicPr>
          <p:nvPr/>
        </p:nvPicPr>
        <p:blipFill>
          <a:blip r:embed="rId7"/>
          <a:srcRect/>
          <a:stretch>
            <a:fillRect/>
          </a:stretch>
        </p:blipFill>
        <p:spPr bwMode="auto">
          <a:xfrm>
            <a:off x="4121944" y="5084763"/>
            <a:ext cx="2496741" cy="1511300"/>
          </a:xfrm>
          <a:prstGeom prst="rect">
            <a:avLst/>
          </a:prstGeom>
          <a:noFill/>
          <a:ln w="9525">
            <a:noFill/>
            <a:miter lim="800000"/>
            <a:headEnd/>
            <a:tailEnd/>
          </a:ln>
        </p:spPr>
      </p:pic>
      <p:sp>
        <p:nvSpPr>
          <p:cNvPr id="17417" name="Content Placeholder 2"/>
          <p:cNvSpPr>
            <a:spLocks noGrp="1"/>
          </p:cNvSpPr>
          <p:nvPr>
            <p:ph idx="1"/>
          </p:nvPr>
        </p:nvSpPr>
        <p:spPr>
          <a:xfrm>
            <a:off x="1547664" y="1021879"/>
            <a:ext cx="5761434" cy="4351337"/>
          </a:xfrm>
        </p:spPr>
        <p:txBody>
          <a:bodyPr>
            <a:normAutofit fontScale="92500" lnSpcReduction="10000"/>
          </a:bodyPr>
          <a:lstStyle/>
          <a:p>
            <a:pPr eaLnBrk="1" hangingPunct="1">
              <a:lnSpc>
                <a:spcPct val="70000"/>
              </a:lnSpc>
            </a:pPr>
            <a:r>
              <a:rPr lang="et-EE" sz="2400" b="1" dirty="0" err="1" smtClean="0">
                <a:solidFill>
                  <a:srgbClr val="002060"/>
                </a:solidFill>
                <a:latin typeface="Times New Roman" pitchFamily="18" charset="0"/>
                <a:cs typeface="Times New Roman" pitchFamily="18" charset="0"/>
              </a:rPr>
              <a:t>It’s</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designed</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robust</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easy</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to</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use</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autonomous</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drifter</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buoy</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for</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oil</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spill</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tracking</a:t>
            </a:r>
            <a:r>
              <a:rPr lang="et-EE" sz="2400" b="1" dirty="0" smtClean="0">
                <a:solidFill>
                  <a:srgbClr val="002060"/>
                </a:solidFill>
                <a:latin typeface="Times New Roman" pitchFamily="18" charset="0"/>
                <a:cs typeface="Times New Roman" pitchFamily="18" charset="0"/>
              </a:rPr>
              <a:t> and </a:t>
            </a:r>
            <a:r>
              <a:rPr lang="et-EE" sz="2400" b="1" dirty="0" err="1" smtClean="0">
                <a:solidFill>
                  <a:srgbClr val="002060"/>
                </a:solidFill>
                <a:latin typeface="Times New Roman" pitchFamily="18" charset="0"/>
                <a:cs typeface="Times New Roman" pitchFamily="18" charset="0"/>
              </a:rPr>
              <a:t>monitoring</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of</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surrounding</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environment</a:t>
            </a:r>
            <a:endParaRPr lang="et-EE" sz="2400" b="1" dirty="0" smtClean="0">
              <a:solidFill>
                <a:srgbClr val="002060"/>
              </a:solidFill>
              <a:latin typeface="Times New Roman" pitchFamily="18" charset="0"/>
              <a:cs typeface="Times New Roman" pitchFamily="18" charset="0"/>
            </a:endParaRPr>
          </a:p>
          <a:p>
            <a:pPr eaLnBrk="1" hangingPunct="1">
              <a:lnSpc>
                <a:spcPct val="70000"/>
              </a:lnSpc>
            </a:pPr>
            <a:r>
              <a:rPr lang="et-EE" sz="2400" b="1" dirty="0" err="1" smtClean="0">
                <a:solidFill>
                  <a:srgbClr val="002060"/>
                </a:solidFill>
                <a:latin typeface="Times New Roman" pitchFamily="18" charset="0"/>
                <a:cs typeface="Times New Roman" pitchFamily="18" charset="0"/>
              </a:rPr>
              <a:t>Surface</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currents</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ice</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dynamics</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water</a:t>
            </a:r>
            <a:r>
              <a:rPr lang="et-EE" sz="2400" b="1" dirty="0" smtClean="0">
                <a:solidFill>
                  <a:srgbClr val="002060"/>
                </a:solidFill>
                <a:latin typeface="Times New Roman" pitchFamily="18" charset="0"/>
                <a:cs typeface="Times New Roman" pitchFamily="18" charset="0"/>
              </a:rPr>
              <a:t> and </a:t>
            </a:r>
            <a:r>
              <a:rPr lang="et-EE" sz="2400" b="1" dirty="0" err="1" smtClean="0">
                <a:solidFill>
                  <a:srgbClr val="002060"/>
                </a:solidFill>
                <a:latin typeface="Times New Roman" pitchFamily="18" charset="0"/>
                <a:cs typeface="Times New Roman" pitchFamily="18" charset="0"/>
              </a:rPr>
              <a:t>air</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temperature</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wave</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parameters</a:t>
            </a:r>
            <a:r>
              <a:rPr lang="et-EE" sz="2400" b="1" dirty="0" smtClean="0">
                <a:solidFill>
                  <a:srgbClr val="002060"/>
                </a:solidFill>
                <a:latin typeface="Times New Roman" pitchFamily="18" charset="0"/>
                <a:cs typeface="Times New Roman" pitchFamily="18" charset="0"/>
              </a:rPr>
              <a:t> and </a:t>
            </a:r>
            <a:r>
              <a:rPr lang="et-EE" sz="2400" b="1" dirty="0" err="1" smtClean="0">
                <a:solidFill>
                  <a:srgbClr val="002060"/>
                </a:solidFill>
                <a:latin typeface="Times New Roman" pitchFamily="18" charset="0"/>
                <a:cs typeface="Times New Roman" pitchFamily="18" charset="0"/>
              </a:rPr>
              <a:t>oil</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in</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water</a:t>
            </a:r>
            <a:r>
              <a:rPr lang="et-EE" sz="2400" b="1" dirty="0" smtClean="0">
                <a:solidFill>
                  <a:srgbClr val="002060"/>
                </a:solidFill>
                <a:latin typeface="Times New Roman" pitchFamily="18" charset="0"/>
                <a:cs typeface="Times New Roman" pitchFamily="18" charset="0"/>
              </a:rPr>
              <a:t> are </a:t>
            </a:r>
            <a:r>
              <a:rPr lang="et-EE" sz="2400" b="1" dirty="0" err="1" smtClean="0">
                <a:solidFill>
                  <a:srgbClr val="002060"/>
                </a:solidFill>
                <a:latin typeface="Times New Roman" pitchFamily="18" charset="0"/>
                <a:cs typeface="Times New Roman" pitchFamily="18" charset="0"/>
              </a:rPr>
              <a:t>monitored</a:t>
            </a:r>
            <a:r>
              <a:rPr lang="et-EE" sz="2400" b="1" dirty="0" smtClean="0">
                <a:solidFill>
                  <a:srgbClr val="002060"/>
                </a:solidFill>
                <a:latin typeface="Times New Roman" pitchFamily="18" charset="0"/>
                <a:cs typeface="Times New Roman" pitchFamily="18" charset="0"/>
              </a:rPr>
              <a:t>.</a:t>
            </a:r>
          </a:p>
          <a:p>
            <a:pPr eaLnBrk="1" hangingPunct="1">
              <a:lnSpc>
                <a:spcPct val="70000"/>
              </a:lnSpc>
            </a:pPr>
            <a:r>
              <a:rPr lang="et-EE" sz="2400" b="1" dirty="0" smtClean="0">
                <a:solidFill>
                  <a:srgbClr val="002060"/>
                </a:solidFill>
                <a:latin typeface="Times New Roman" pitchFamily="18" charset="0"/>
                <a:cs typeface="Times New Roman" pitchFamily="18" charset="0"/>
              </a:rPr>
              <a:t>E</a:t>
            </a:r>
            <a:r>
              <a:rPr lang="en-US" sz="2400" b="1" dirty="0" smtClean="0">
                <a:solidFill>
                  <a:srgbClr val="002060"/>
                </a:solidFill>
                <a:latin typeface="Times New Roman" pitchFamily="18" charset="0"/>
                <a:cs typeface="Times New Roman" pitchFamily="18" charset="0"/>
              </a:rPr>
              <a:t>quipped with </a:t>
            </a:r>
            <a:r>
              <a:rPr lang="et-EE" sz="2400" b="1" dirty="0" smtClean="0">
                <a:solidFill>
                  <a:srgbClr val="002060"/>
                </a:solidFill>
                <a:latin typeface="Times New Roman" pitchFamily="18" charset="0"/>
                <a:cs typeface="Times New Roman" pitchFamily="18" charset="0"/>
              </a:rPr>
              <a:t>GSM/</a:t>
            </a:r>
            <a:r>
              <a:rPr lang="en-US" sz="2400" b="1" dirty="0" smtClean="0">
                <a:solidFill>
                  <a:srgbClr val="002060"/>
                </a:solidFill>
                <a:latin typeface="Times New Roman" pitchFamily="18" charset="0"/>
                <a:cs typeface="Times New Roman" pitchFamily="18" charset="0"/>
              </a:rPr>
              <a:t>GPRS two-way communication</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programmable</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during</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the</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mission</a:t>
            </a:r>
            <a:endParaRPr lang="et-EE" sz="2400" b="1" dirty="0" smtClean="0">
              <a:solidFill>
                <a:srgbClr val="002060"/>
              </a:solidFill>
              <a:latin typeface="Times New Roman" pitchFamily="18" charset="0"/>
              <a:cs typeface="Times New Roman" pitchFamily="18" charset="0"/>
            </a:endParaRPr>
          </a:p>
          <a:p>
            <a:pPr eaLnBrk="1" hangingPunct="1">
              <a:lnSpc>
                <a:spcPct val="70000"/>
              </a:lnSpc>
            </a:pPr>
            <a:r>
              <a:rPr lang="et-EE" sz="2400" b="1" dirty="0" err="1" smtClean="0">
                <a:solidFill>
                  <a:srgbClr val="002060"/>
                </a:solidFill>
                <a:latin typeface="Times New Roman" pitchFamily="18" charset="0"/>
                <a:cs typeface="Times New Roman" pitchFamily="18" charset="0"/>
              </a:rPr>
              <a:t>On-line</a:t>
            </a:r>
            <a:r>
              <a:rPr lang="et-EE" sz="2400" b="1" dirty="0" smtClean="0">
                <a:solidFill>
                  <a:srgbClr val="002060"/>
                </a:solidFill>
                <a:latin typeface="Times New Roman" pitchFamily="18" charset="0"/>
                <a:cs typeface="Times New Roman" pitchFamily="18" charset="0"/>
              </a:rPr>
              <a:t> d</a:t>
            </a:r>
            <a:r>
              <a:rPr lang="en-GB" sz="2400" b="1" dirty="0" err="1" smtClean="0">
                <a:solidFill>
                  <a:srgbClr val="002060"/>
                </a:solidFill>
                <a:latin typeface="Times New Roman" pitchFamily="18" charset="0"/>
                <a:cs typeface="Times New Roman" pitchFamily="18" charset="0"/>
              </a:rPr>
              <a:t>ata</a:t>
            </a:r>
            <a:r>
              <a:rPr lang="en-GB" sz="2400" b="1" dirty="0" smtClean="0">
                <a:solidFill>
                  <a:srgbClr val="002060"/>
                </a:solidFill>
                <a:latin typeface="Times New Roman" pitchFamily="18" charset="0"/>
                <a:cs typeface="Times New Roman" pitchFamily="18" charset="0"/>
              </a:rPr>
              <a:t> transmission and web based user interface</a:t>
            </a:r>
            <a:endParaRPr lang="et-EE" sz="2400" b="1" dirty="0" smtClean="0">
              <a:solidFill>
                <a:srgbClr val="002060"/>
              </a:solidFill>
              <a:latin typeface="Times New Roman" pitchFamily="18" charset="0"/>
              <a:cs typeface="Times New Roman" pitchFamily="18" charset="0"/>
            </a:endParaRPr>
          </a:p>
          <a:p>
            <a:pPr eaLnBrk="1" hangingPunct="1">
              <a:lnSpc>
                <a:spcPct val="70000"/>
              </a:lnSpc>
            </a:pPr>
            <a:r>
              <a:rPr lang="et-EE" sz="2400" b="1" dirty="0" smtClean="0">
                <a:solidFill>
                  <a:srgbClr val="002060"/>
                </a:solidFill>
                <a:latin typeface="Times New Roman" pitchFamily="18" charset="0"/>
                <a:cs typeface="Times New Roman" pitchFamily="18" charset="0"/>
              </a:rPr>
              <a:t>A</a:t>
            </a:r>
            <a:r>
              <a:rPr lang="en-GB" sz="2400" b="1" dirty="0" err="1" smtClean="0">
                <a:solidFill>
                  <a:srgbClr val="002060"/>
                </a:solidFill>
                <a:latin typeface="Times New Roman" pitchFamily="18" charset="0"/>
                <a:cs typeface="Times New Roman" pitchFamily="18" charset="0"/>
              </a:rPr>
              <a:t>bility</a:t>
            </a:r>
            <a:r>
              <a:rPr lang="en-GB" sz="2400" b="1" dirty="0" smtClean="0">
                <a:solidFill>
                  <a:srgbClr val="002060"/>
                </a:solidFill>
                <a:latin typeface="Times New Roman" pitchFamily="18" charset="0"/>
                <a:cs typeface="Times New Roman" pitchFamily="18" charset="0"/>
              </a:rPr>
              <a:t> to collect all data to SD memory card</a:t>
            </a:r>
            <a:endParaRPr lang="et-EE" sz="2400" b="1" dirty="0" smtClean="0">
              <a:solidFill>
                <a:srgbClr val="002060"/>
              </a:solidFill>
              <a:latin typeface="Times New Roman" pitchFamily="18" charset="0"/>
              <a:cs typeface="Times New Roman" pitchFamily="18" charset="0"/>
            </a:endParaRPr>
          </a:p>
          <a:p>
            <a:pPr eaLnBrk="1" hangingPunct="1">
              <a:lnSpc>
                <a:spcPct val="70000"/>
              </a:lnSpc>
            </a:pPr>
            <a:r>
              <a:rPr lang="et-EE" sz="2400" b="1" dirty="0" err="1" smtClean="0">
                <a:solidFill>
                  <a:srgbClr val="002060"/>
                </a:solidFill>
                <a:latin typeface="Times New Roman" pitchFamily="18" charset="0"/>
                <a:cs typeface="Times New Roman" pitchFamily="18" charset="0"/>
              </a:rPr>
              <a:t>Validation</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of</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oil</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spill</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tracking</a:t>
            </a:r>
            <a:r>
              <a:rPr lang="et-EE" sz="2400" b="1"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system</a:t>
            </a:r>
            <a:r>
              <a:rPr lang="et-EE" sz="2400" b="1" dirty="0" smtClean="0">
                <a:solidFill>
                  <a:srgbClr val="002060"/>
                </a:solidFill>
                <a:latin typeface="Times New Roman" pitchFamily="18" charset="0"/>
                <a:cs typeface="Times New Roman" pitchFamily="18" charset="0"/>
              </a:rPr>
              <a:t> </a:t>
            </a:r>
            <a:r>
              <a:rPr lang="et-EE" sz="2400" dirty="0" smtClean="0">
                <a:solidFill>
                  <a:srgbClr val="002060"/>
                </a:solidFill>
                <a:latin typeface="Times New Roman" pitchFamily="18" charset="0"/>
                <a:cs typeface="Times New Roman" pitchFamily="18" charset="0"/>
              </a:rPr>
              <a:t>(</a:t>
            </a:r>
            <a:r>
              <a:rPr lang="et-EE" sz="2400" dirty="0" err="1" smtClean="0">
                <a:solidFill>
                  <a:srgbClr val="002060"/>
                </a:solidFill>
                <a:latin typeface="Times New Roman" pitchFamily="18" charset="0"/>
                <a:cs typeface="Times New Roman" pitchFamily="18" charset="0"/>
              </a:rPr>
              <a:t>SeaTrackWeb</a:t>
            </a:r>
            <a:r>
              <a:rPr lang="et-EE" sz="2400" dirty="0" smtClean="0">
                <a:solidFill>
                  <a:srgbClr val="002060"/>
                </a:solidFill>
                <a:latin typeface="Times New Roman" pitchFamily="18" charset="0"/>
                <a:cs typeface="Times New Roman" pitchFamily="18" charset="0"/>
              </a:rPr>
              <a:t>) </a:t>
            </a:r>
            <a:r>
              <a:rPr lang="et-EE" sz="2400" b="1" dirty="0" err="1" smtClean="0">
                <a:solidFill>
                  <a:srgbClr val="002060"/>
                </a:solidFill>
                <a:latin typeface="Times New Roman" pitchFamily="18" charset="0"/>
                <a:cs typeface="Times New Roman" pitchFamily="18" charset="0"/>
              </a:rPr>
              <a:t>performed</a:t>
            </a:r>
            <a:endParaRPr lang="et-EE" sz="2400" b="1" dirty="0" smtClean="0">
              <a:solidFill>
                <a:srgbClr val="002060"/>
              </a:solidFill>
              <a:latin typeface="Times New Roman" pitchFamily="18" charset="0"/>
              <a:cs typeface="Times New Roman" pitchFamily="18" charset="0"/>
            </a:endParaRPr>
          </a:p>
          <a:p>
            <a:pPr eaLnBrk="1" hangingPunct="1">
              <a:lnSpc>
                <a:spcPct val="70000"/>
              </a:lnSpc>
            </a:pPr>
            <a:r>
              <a:rPr lang="et-EE" sz="2400" b="1" dirty="0" smtClean="0">
                <a:solidFill>
                  <a:srgbClr val="002060"/>
                </a:solidFill>
                <a:latin typeface="Times New Roman" pitchFamily="18" charset="0"/>
                <a:cs typeface="Times New Roman" pitchFamily="18" charset="0"/>
              </a:rPr>
              <a:t>D</a:t>
            </a:r>
            <a:r>
              <a:rPr lang="en-US" sz="2400" b="1" dirty="0" err="1" smtClean="0">
                <a:solidFill>
                  <a:srgbClr val="002060"/>
                </a:solidFill>
                <a:latin typeface="Times New Roman" pitchFamily="18" charset="0"/>
                <a:cs typeface="Times New Roman" pitchFamily="18" charset="0"/>
              </a:rPr>
              <a:t>eveloped</a:t>
            </a:r>
            <a:r>
              <a:rPr lang="en-US" sz="2400" b="1" dirty="0" smtClean="0">
                <a:solidFill>
                  <a:srgbClr val="002060"/>
                </a:solidFill>
                <a:latin typeface="Times New Roman" pitchFamily="18" charset="0"/>
                <a:cs typeface="Times New Roman" pitchFamily="18" charset="0"/>
              </a:rPr>
              <a:t> by Tallinn University of Technology</a:t>
            </a:r>
            <a:endParaRPr lang="et-EE" sz="2400" b="1" dirty="0" smtClean="0">
              <a:solidFill>
                <a:srgbClr val="002060"/>
              </a:solidFill>
              <a:latin typeface="Times New Roman" pitchFamily="18" charset="0"/>
              <a:cs typeface="Times New Roman" pitchFamily="18" charset="0"/>
            </a:endParaRPr>
          </a:p>
          <a:p>
            <a:pPr eaLnBrk="1" hangingPunct="1">
              <a:lnSpc>
                <a:spcPct val="70000"/>
              </a:lnSpc>
            </a:pPr>
            <a:endParaRPr lang="et-EE" sz="2400" b="1" dirty="0" smtClean="0">
              <a:solidFill>
                <a:srgbClr val="002060"/>
              </a:solidFill>
              <a:latin typeface="Times New Roman" pitchFamily="18" charset="0"/>
              <a:cs typeface="Times New Roman" pitchFamily="18" charset="0"/>
            </a:endParaRPr>
          </a:p>
        </p:txBody>
      </p:sp>
      <p:sp>
        <p:nvSpPr>
          <p:cNvPr id="17418" name="Text Box 14"/>
          <p:cNvSpPr txBox="1">
            <a:spLocks noChangeArrowheads="1"/>
          </p:cNvSpPr>
          <p:nvPr/>
        </p:nvSpPr>
        <p:spPr bwMode="auto">
          <a:xfrm>
            <a:off x="4210050" y="6553200"/>
            <a:ext cx="2450158" cy="307777"/>
          </a:xfrm>
          <a:prstGeom prst="rect">
            <a:avLst/>
          </a:prstGeom>
          <a:noFill/>
          <a:ln w="9525">
            <a:noFill/>
            <a:miter lim="800000"/>
            <a:headEnd/>
            <a:tailEnd/>
          </a:ln>
        </p:spPr>
        <p:txBody>
          <a:bodyPr wrap="none">
            <a:spAutoFit/>
          </a:bodyPr>
          <a:lstStyle/>
          <a:p>
            <a:r>
              <a:rPr lang="et-EE" sz="1400" b="1"/>
              <a:t>PAH monitoring in single point</a:t>
            </a:r>
            <a:endParaRPr lang="en-GB" sz="1400" b="1"/>
          </a:p>
        </p:txBody>
      </p:sp>
      <p:sp>
        <p:nvSpPr>
          <p:cNvPr id="17419" name="Text Box 15"/>
          <p:cNvSpPr txBox="1">
            <a:spLocks noChangeArrowheads="1"/>
          </p:cNvSpPr>
          <p:nvPr/>
        </p:nvSpPr>
        <p:spPr bwMode="auto">
          <a:xfrm>
            <a:off x="7327106" y="3810000"/>
            <a:ext cx="1973617" cy="230832"/>
          </a:xfrm>
          <a:prstGeom prst="rect">
            <a:avLst/>
          </a:prstGeom>
          <a:noFill/>
          <a:ln w="9525">
            <a:noFill/>
            <a:miter lim="800000"/>
            <a:headEnd/>
            <a:tailEnd/>
          </a:ln>
        </p:spPr>
        <p:txBody>
          <a:bodyPr wrap="none">
            <a:spAutoFit/>
          </a:bodyPr>
          <a:lstStyle/>
          <a:p>
            <a:r>
              <a:rPr lang="et-EE" sz="900" b="1"/>
              <a:t>Construction of oil monitoring drifter</a:t>
            </a:r>
            <a:endParaRPr lang="en-GB" sz="900" b="1"/>
          </a:p>
        </p:txBody>
      </p:sp>
      <p:pic>
        <p:nvPicPr>
          <p:cNvPr id="17420" name="Picture 13" descr="drifter_1"/>
          <p:cNvPicPr>
            <a:picLocks noChangeAspect="1" noChangeArrowheads="1"/>
          </p:cNvPicPr>
          <p:nvPr/>
        </p:nvPicPr>
        <p:blipFill>
          <a:blip r:embed="rId8"/>
          <a:srcRect/>
          <a:stretch>
            <a:fillRect/>
          </a:stretch>
        </p:blipFill>
        <p:spPr bwMode="auto">
          <a:xfrm>
            <a:off x="214313" y="1016001"/>
            <a:ext cx="1326356" cy="3484563"/>
          </a:xfrm>
          <a:prstGeom prst="rect">
            <a:avLst/>
          </a:prstGeom>
          <a:noFill/>
          <a:ln w="9525">
            <a:noFill/>
            <a:miter lim="800000"/>
            <a:headEnd/>
            <a:tailEnd/>
          </a:ln>
        </p:spPr>
      </p:pic>
      <p:sp>
        <p:nvSpPr>
          <p:cNvPr id="2" name="Date Placeholder 1"/>
          <p:cNvSpPr>
            <a:spLocks noGrp="1"/>
          </p:cNvSpPr>
          <p:nvPr>
            <p:ph type="dt" sz="half" idx="10"/>
          </p:nvPr>
        </p:nvSpPr>
        <p:spPr/>
        <p:txBody>
          <a:bodyPr/>
          <a:lstStyle/>
          <a:p>
            <a:fld id="{40596CD0-8FF9-4E63-923E-7D9C7D24B0F6}" type="datetime1">
              <a:rPr lang="en-US" smtClean="0"/>
              <a:t>5/16/2016</a:t>
            </a:fld>
            <a:endParaRPr lang="en-US"/>
          </a:p>
        </p:txBody>
      </p:sp>
    </p:spTree>
    <p:extLst>
      <p:ext uri="{BB962C8B-B14F-4D97-AF65-F5344CB8AC3E}">
        <p14:creationId xmlns:p14="http://schemas.microsoft.com/office/powerpoint/2010/main" val="3741834385"/>
      </p:ext>
    </p:extLst>
  </p:cSld>
  <p:clrMapOvr>
    <a:masterClrMapping/>
  </p:clrMapOvr>
  <p:transition advClick="0" advTm="300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405693" y="-116244"/>
            <a:ext cx="2286000" cy="697424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t-EE" sz="2400" b="0" i="1" u="none" strike="noStrike" cap="none" normalizeH="0" baseline="0" smtClean="0">
              <a:ln>
                <a:noFill/>
              </a:ln>
              <a:solidFill>
                <a:schemeClr val="tx1"/>
              </a:solidFill>
              <a:effectLst/>
              <a:latin typeface="Times New Roman" pitchFamily="18" charset="0"/>
              <a:cs typeface="Arial" charset="0"/>
            </a:endParaRPr>
          </a:p>
        </p:txBody>
      </p:sp>
      <p:sp>
        <p:nvSpPr>
          <p:cNvPr id="2" name="Title 1"/>
          <p:cNvSpPr>
            <a:spLocks noGrp="1"/>
          </p:cNvSpPr>
          <p:nvPr>
            <p:ph type="title"/>
          </p:nvPr>
        </p:nvSpPr>
        <p:spPr>
          <a:xfrm>
            <a:off x="591187" y="93283"/>
            <a:ext cx="4508077" cy="864096"/>
          </a:xfrm>
        </p:spPr>
        <p:txBody>
          <a:bodyPr>
            <a:noAutofit/>
          </a:bodyPr>
          <a:lstStyle/>
          <a:p>
            <a:r>
              <a:rPr lang="et-EE" sz="2800" b="1" dirty="0" err="1" smtClean="0">
                <a:latin typeface="Calibri" panose="020F0502020204030204" pitchFamily="34" charset="0"/>
              </a:rPr>
              <a:t>Dredging</a:t>
            </a:r>
            <a:r>
              <a:rPr lang="et-EE" sz="2800" b="1" dirty="0" smtClean="0">
                <a:latin typeface="Calibri" panose="020F0502020204030204" pitchFamily="34" charset="0"/>
              </a:rPr>
              <a:t> </a:t>
            </a:r>
            <a:r>
              <a:rPr lang="et-EE" sz="2800" b="1" dirty="0" err="1">
                <a:latin typeface="Calibri" panose="020F0502020204030204" pitchFamily="34" charset="0"/>
              </a:rPr>
              <a:t>i</a:t>
            </a:r>
            <a:r>
              <a:rPr lang="et-EE" sz="2800" b="1" dirty="0" err="1" smtClean="0">
                <a:latin typeface="Calibri" panose="020F0502020204030204" pitchFamily="34" charset="0"/>
              </a:rPr>
              <a:t>mpact</a:t>
            </a:r>
            <a:r>
              <a:rPr lang="et-EE" sz="2800" b="1" dirty="0" smtClean="0">
                <a:latin typeface="Calibri" panose="020F0502020204030204" pitchFamily="34" charset="0"/>
              </a:rPr>
              <a:t> </a:t>
            </a:r>
            <a:r>
              <a:rPr lang="et-EE" sz="2800" b="1" dirty="0" err="1" smtClean="0">
                <a:latin typeface="Calibri" panose="020F0502020204030204" pitchFamily="34" charset="0"/>
              </a:rPr>
              <a:t>monitoring</a:t>
            </a:r>
            <a:r>
              <a:rPr lang="et-EE" sz="2800" b="1" dirty="0" smtClean="0">
                <a:latin typeface="Calibri" panose="020F0502020204030204" pitchFamily="34" charset="0"/>
              </a:rPr>
              <a:t> </a:t>
            </a:r>
            <a:br>
              <a:rPr lang="et-EE" sz="2800" b="1" dirty="0" smtClean="0">
                <a:latin typeface="Calibri" panose="020F0502020204030204" pitchFamily="34" charset="0"/>
              </a:rPr>
            </a:br>
            <a:r>
              <a:rPr lang="et-EE" sz="2800" b="1" dirty="0" err="1" smtClean="0">
                <a:latin typeface="Calibri" panose="020F0502020204030204" pitchFamily="34" charset="0"/>
              </a:rPr>
              <a:t>from</a:t>
            </a:r>
            <a:r>
              <a:rPr lang="et-EE" sz="2800" b="1" dirty="0" smtClean="0">
                <a:latin typeface="Calibri" panose="020F0502020204030204" pitchFamily="34" charset="0"/>
              </a:rPr>
              <a:t> </a:t>
            </a:r>
            <a:r>
              <a:rPr lang="et-EE" sz="2800" b="1" dirty="0" err="1" smtClean="0">
                <a:latin typeface="Calibri" panose="020F0502020204030204" pitchFamily="34" charset="0"/>
              </a:rPr>
              <a:t>satellite</a:t>
            </a:r>
            <a:r>
              <a:rPr lang="et-EE" sz="2800" b="1" dirty="0" smtClean="0">
                <a:latin typeface="Calibri" panose="020F0502020204030204" pitchFamily="34" charset="0"/>
              </a:rPr>
              <a:t> </a:t>
            </a:r>
            <a:r>
              <a:rPr lang="et-EE" sz="2800" b="1" dirty="0" err="1" smtClean="0">
                <a:latin typeface="Calibri" panose="020F0502020204030204" pitchFamily="34" charset="0"/>
              </a:rPr>
              <a:t>imagery</a:t>
            </a:r>
            <a:endParaRPr lang="en-US" sz="2800" b="1" dirty="0">
              <a:latin typeface="Calibri" panose="020F0502020204030204" pitchFamily="34" charset="0"/>
            </a:endParaRPr>
          </a:p>
        </p:txBody>
      </p:sp>
      <p:sp>
        <p:nvSpPr>
          <p:cNvPr id="3" name="Content Placeholder 2"/>
          <p:cNvSpPr>
            <a:spLocks noGrp="1"/>
          </p:cNvSpPr>
          <p:nvPr>
            <p:ph idx="1"/>
          </p:nvPr>
        </p:nvSpPr>
        <p:spPr>
          <a:xfrm>
            <a:off x="91300" y="948716"/>
            <a:ext cx="4683843" cy="2823814"/>
          </a:xfrm>
        </p:spPr>
        <p:txBody>
          <a:bodyPr>
            <a:noAutofit/>
          </a:bodyPr>
          <a:lstStyle/>
          <a:p>
            <a:pPr marL="0" indent="0" algn="just">
              <a:buNone/>
            </a:pPr>
            <a:r>
              <a:rPr lang="en-US" sz="1800" dirty="0" smtClean="0">
                <a:latin typeface="Calibri" panose="020F0502020204030204" pitchFamily="34" charset="0"/>
              </a:rPr>
              <a:t>The Central Dredging Association (CEDA Information Paper 2011) noted the following as an important lessons learned from 15 years of monitoring dredging projects: </a:t>
            </a:r>
            <a:r>
              <a:rPr lang="en-US" sz="1800" b="1" dirty="0" smtClean="0">
                <a:latin typeface="Calibri" panose="020F0502020204030204" pitchFamily="34" charset="0"/>
              </a:rPr>
              <a:t>“The impacts of dredging-induced turbidity should be evaluated as an increase above background level, not as absolute values. Environmental limits should be based on the resilience of the local ecosystem, while accounting for natural fluctuations in turbidity level</a:t>
            </a:r>
            <a:r>
              <a:rPr lang="en-US" sz="1800" dirty="0" smtClean="0">
                <a:latin typeface="Calibri" panose="020F0502020204030204" pitchFamily="34" charset="0"/>
              </a:rPr>
              <a:t>”.</a:t>
            </a:r>
          </a:p>
        </p:txBody>
      </p:sp>
      <p:grpSp>
        <p:nvGrpSpPr>
          <p:cNvPr id="4" name="Group 3"/>
          <p:cNvGrpSpPr/>
          <p:nvPr/>
        </p:nvGrpSpPr>
        <p:grpSpPr>
          <a:xfrm>
            <a:off x="4941408" y="3312756"/>
            <a:ext cx="4355976" cy="3528393"/>
            <a:chOff x="179512" y="2734950"/>
            <a:chExt cx="3726479" cy="3174729"/>
          </a:xfrm>
        </p:grpSpPr>
        <p:pic>
          <p:nvPicPr>
            <p:cNvPr id="5" name="Picture 75" descr="1_aug_2008_RG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2734950"/>
              <a:ext cx="3597882" cy="3174729"/>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77"/>
            <p:cNvSpPr txBox="1">
              <a:spLocks noChangeArrowheads="1"/>
            </p:cNvSpPr>
            <p:nvPr/>
          </p:nvSpPr>
          <p:spPr bwMode="auto">
            <a:xfrm>
              <a:off x="2886103" y="4221087"/>
              <a:ext cx="1019888" cy="581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t-EE" altLang="en-US" b="1" dirty="0" err="1" smtClean="0">
                  <a:solidFill>
                    <a:srgbClr val="FFFFFF"/>
                  </a:solidFill>
                  <a:latin typeface="Calibri" panose="020F0502020204030204" pitchFamily="34" charset="0"/>
                </a:rPr>
                <a:t>Dredging</a:t>
              </a:r>
              <a:r>
                <a:rPr lang="et-EE" altLang="en-US" b="1" dirty="0" smtClean="0">
                  <a:solidFill>
                    <a:srgbClr val="FFFFFF"/>
                  </a:solidFill>
                  <a:latin typeface="Calibri" panose="020F0502020204030204" pitchFamily="34" charset="0"/>
                </a:rPr>
                <a:t>    </a:t>
              </a:r>
              <a:r>
                <a:rPr lang="et-EE" altLang="en-US" b="1" dirty="0" err="1" smtClean="0">
                  <a:solidFill>
                    <a:srgbClr val="FFFFFF"/>
                  </a:solidFill>
                  <a:latin typeface="Calibri" panose="020F0502020204030204" pitchFamily="34" charset="0"/>
                </a:rPr>
                <a:t>site</a:t>
              </a:r>
              <a:endParaRPr lang="et-EE" altLang="en-US" b="1" dirty="0">
                <a:solidFill>
                  <a:srgbClr val="FFFFFF"/>
                </a:solidFill>
                <a:latin typeface="Calibri" panose="020F0502020204030204" pitchFamily="34" charset="0"/>
              </a:endParaRPr>
            </a:p>
          </p:txBody>
        </p:sp>
        <p:sp>
          <p:nvSpPr>
            <p:cNvPr id="7" name="Text Box 78"/>
            <p:cNvSpPr txBox="1">
              <a:spLocks noChangeArrowheads="1"/>
            </p:cNvSpPr>
            <p:nvPr/>
          </p:nvSpPr>
          <p:spPr bwMode="auto">
            <a:xfrm>
              <a:off x="2694744" y="3851755"/>
              <a:ext cx="657479" cy="276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t-EE" altLang="en-US" sz="1400" b="1" dirty="0">
                  <a:solidFill>
                    <a:srgbClr val="FFFFFF"/>
                  </a:solidFill>
                  <a:latin typeface="Calibri" panose="020F0502020204030204" pitchFamily="34" charset="0"/>
                </a:rPr>
                <a:t>Pakri </a:t>
              </a:r>
              <a:r>
                <a:rPr lang="et-EE" altLang="en-US" sz="1400" b="1" dirty="0" smtClean="0">
                  <a:solidFill>
                    <a:srgbClr val="FFFFFF"/>
                  </a:solidFill>
                  <a:latin typeface="Calibri" panose="020F0502020204030204" pitchFamily="34" charset="0"/>
                </a:rPr>
                <a:t>ps</a:t>
              </a:r>
              <a:endParaRPr lang="et-EE" altLang="en-US" sz="1600" b="1" dirty="0">
                <a:solidFill>
                  <a:srgbClr val="FFFFFF"/>
                </a:solidFill>
                <a:latin typeface="Calibri" panose="020F0502020204030204" pitchFamily="34" charset="0"/>
              </a:endParaRPr>
            </a:p>
          </p:txBody>
        </p:sp>
        <p:sp>
          <p:nvSpPr>
            <p:cNvPr id="8" name="Text Box 79"/>
            <p:cNvSpPr txBox="1">
              <a:spLocks noChangeArrowheads="1"/>
            </p:cNvSpPr>
            <p:nvPr/>
          </p:nvSpPr>
          <p:spPr bwMode="auto">
            <a:xfrm>
              <a:off x="1154147" y="4523044"/>
              <a:ext cx="1311941" cy="304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t-EE" altLang="en-US" sz="1600" b="1" dirty="0">
                  <a:solidFill>
                    <a:srgbClr val="FFFFFF"/>
                  </a:solidFill>
                  <a:latin typeface="Calibri" panose="020F0502020204030204" pitchFamily="34" charset="0"/>
                </a:rPr>
                <a:t>Pakri </a:t>
              </a:r>
              <a:r>
                <a:rPr lang="et-EE" altLang="en-US" sz="1600" b="1" dirty="0" smtClean="0">
                  <a:solidFill>
                    <a:srgbClr val="FFFFFF"/>
                  </a:solidFill>
                  <a:latin typeface="Calibri" panose="020F0502020204030204" pitchFamily="34" charset="0"/>
                </a:rPr>
                <a:t>        </a:t>
              </a:r>
              <a:r>
                <a:rPr lang="et-EE" altLang="en-US" sz="1600" b="1" dirty="0" err="1" smtClean="0">
                  <a:solidFill>
                    <a:srgbClr val="FFFFFF"/>
                  </a:solidFill>
                  <a:latin typeface="Calibri" panose="020F0502020204030204" pitchFamily="34" charset="0"/>
                </a:rPr>
                <a:t>island</a:t>
              </a:r>
              <a:endParaRPr lang="et-EE" altLang="en-US" sz="1600" b="1" dirty="0">
                <a:solidFill>
                  <a:srgbClr val="FFFFFF"/>
                </a:solidFill>
                <a:latin typeface="Calibri" panose="020F0502020204030204" pitchFamily="34" charset="0"/>
              </a:endParaRPr>
            </a:p>
          </p:txBody>
        </p:sp>
        <p:sp>
          <p:nvSpPr>
            <p:cNvPr id="9" name="Oval 80"/>
            <p:cNvSpPr>
              <a:spLocks noChangeArrowheads="1"/>
            </p:cNvSpPr>
            <p:nvPr/>
          </p:nvSpPr>
          <p:spPr bwMode="auto">
            <a:xfrm>
              <a:off x="2913298" y="4593749"/>
              <a:ext cx="144462" cy="142875"/>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000000"/>
                </a:solidFill>
              </a:endParaRPr>
            </a:p>
          </p:txBody>
        </p:sp>
        <p:sp>
          <p:nvSpPr>
            <p:cNvPr id="10" name="Text Box 83"/>
            <p:cNvSpPr txBox="1">
              <a:spLocks noChangeArrowheads="1"/>
            </p:cNvSpPr>
            <p:nvPr/>
          </p:nvSpPr>
          <p:spPr bwMode="auto">
            <a:xfrm>
              <a:off x="314556" y="2852936"/>
              <a:ext cx="1237559" cy="332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t-EE" altLang="en-US" b="1" dirty="0" smtClean="0">
                  <a:solidFill>
                    <a:srgbClr val="FFFFFF"/>
                  </a:solidFill>
                  <a:latin typeface="Calibri" panose="020F0502020204030204" pitchFamily="34" charset="0"/>
                </a:rPr>
                <a:t>Dumping </a:t>
              </a:r>
              <a:r>
                <a:rPr lang="et-EE" altLang="en-US" b="1" dirty="0" err="1" smtClean="0">
                  <a:solidFill>
                    <a:srgbClr val="FFFFFF"/>
                  </a:solidFill>
                  <a:latin typeface="Calibri" panose="020F0502020204030204" pitchFamily="34" charset="0"/>
                </a:rPr>
                <a:t>site</a:t>
              </a:r>
              <a:endParaRPr lang="et-EE" altLang="en-US" b="1" dirty="0">
                <a:solidFill>
                  <a:srgbClr val="FFFFFF"/>
                </a:solidFill>
                <a:latin typeface="Calibri" panose="020F0502020204030204" pitchFamily="34" charset="0"/>
              </a:endParaRPr>
            </a:p>
          </p:txBody>
        </p:sp>
        <p:sp>
          <p:nvSpPr>
            <p:cNvPr id="11" name="Line 84"/>
            <p:cNvSpPr>
              <a:spLocks noChangeShapeType="1"/>
            </p:cNvSpPr>
            <p:nvPr/>
          </p:nvSpPr>
          <p:spPr bwMode="auto">
            <a:xfrm>
              <a:off x="1694351" y="3096506"/>
              <a:ext cx="647700" cy="360363"/>
            </a:xfrm>
            <a:prstGeom prst="line">
              <a:avLst/>
            </a:prstGeom>
            <a:noFill/>
            <a:ln w="381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solidFill>
                  <a:srgbClr val="000000"/>
                </a:solidFill>
              </a:endParaRPr>
            </a:p>
          </p:txBody>
        </p:sp>
      </p:grpSp>
      <p:sp>
        <p:nvSpPr>
          <p:cNvPr id="12" name="TextBox 11"/>
          <p:cNvSpPr txBox="1"/>
          <p:nvPr/>
        </p:nvSpPr>
        <p:spPr>
          <a:xfrm>
            <a:off x="92943" y="3902921"/>
            <a:ext cx="4682200" cy="1754326"/>
          </a:xfrm>
          <a:prstGeom prst="rect">
            <a:avLst/>
          </a:prstGeom>
          <a:solidFill>
            <a:schemeClr val="accent1">
              <a:lumMod val="20000"/>
              <a:lumOff val="80000"/>
            </a:schemeClr>
          </a:solidFill>
        </p:spPr>
        <p:txBody>
          <a:bodyPr wrap="square" rtlCol="0">
            <a:spAutoFit/>
          </a:bodyPr>
          <a:lstStyle/>
          <a:p>
            <a:r>
              <a:rPr lang="et-EE" sz="1800" b="1" dirty="0" err="1" smtClean="0">
                <a:solidFill>
                  <a:srgbClr val="000000"/>
                </a:solidFill>
                <a:latin typeface="Calibri" panose="020F0502020204030204" pitchFamily="34" charset="0"/>
              </a:rPr>
              <a:t>Global</a:t>
            </a:r>
            <a:r>
              <a:rPr lang="et-EE" sz="1800" b="1" dirty="0" smtClean="0">
                <a:solidFill>
                  <a:srgbClr val="000000"/>
                </a:solidFill>
                <a:latin typeface="Calibri" panose="020F0502020204030204" pitchFamily="34" charset="0"/>
              </a:rPr>
              <a:t> </a:t>
            </a:r>
            <a:r>
              <a:rPr lang="et-EE" sz="1800" b="1" dirty="0" err="1" smtClean="0">
                <a:solidFill>
                  <a:srgbClr val="000000"/>
                </a:solidFill>
                <a:latin typeface="Calibri" panose="020F0502020204030204" pitchFamily="34" charset="0"/>
              </a:rPr>
              <a:t>medium</a:t>
            </a:r>
            <a:r>
              <a:rPr lang="et-EE" sz="1800" b="1" dirty="0" smtClean="0">
                <a:solidFill>
                  <a:srgbClr val="000000"/>
                </a:solidFill>
                <a:latin typeface="Calibri" panose="020F0502020204030204" pitchFamily="34" charset="0"/>
              </a:rPr>
              <a:t> </a:t>
            </a:r>
            <a:r>
              <a:rPr lang="et-EE" sz="1800" b="1" dirty="0" err="1" smtClean="0">
                <a:solidFill>
                  <a:srgbClr val="000000"/>
                </a:solidFill>
                <a:latin typeface="Calibri" panose="020F0502020204030204" pitchFamily="34" charset="0"/>
              </a:rPr>
              <a:t>resolution</a:t>
            </a:r>
            <a:r>
              <a:rPr lang="et-EE" sz="1800" b="1" dirty="0" smtClean="0">
                <a:solidFill>
                  <a:srgbClr val="000000"/>
                </a:solidFill>
                <a:latin typeface="Calibri" panose="020F0502020204030204" pitchFamily="34" charset="0"/>
              </a:rPr>
              <a:t> s</a:t>
            </a:r>
            <a:r>
              <a:rPr lang="en-US" sz="1800" b="1" dirty="0" err="1" smtClean="0">
                <a:solidFill>
                  <a:srgbClr val="000000"/>
                </a:solidFill>
                <a:latin typeface="Calibri" panose="020F0502020204030204" pitchFamily="34" charset="0"/>
              </a:rPr>
              <a:t>atellite</a:t>
            </a:r>
            <a:r>
              <a:rPr lang="en-US" sz="1800" b="1" dirty="0" smtClean="0">
                <a:solidFill>
                  <a:srgbClr val="000000"/>
                </a:solidFill>
                <a:latin typeface="Calibri" panose="020F0502020204030204" pitchFamily="34" charset="0"/>
              </a:rPr>
              <a:t> </a:t>
            </a:r>
            <a:r>
              <a:rPr lang="en-US" sz="1800" b="1" dirty="0">
                <a:solidFill>
                  <a:srgbClr val="000000"/>
                </a:solidFill>
                <a:latin typeface="Calibri" panose="020F0502020204030204" pitchFamily="34" charset="0"/>
              </a:rPr>
              <a:t>imagery provides a basis for detecting </a:t>
            </a:r>
            <a:r>
              <a:rPr lang="en-US" sz="1800" b="1" dirty="0" smtClean="0">
                <a:solidFill>
                  <a:srgbClr val="000000"/>
                </a:solidFill>
                <a:latin typeface="Calibri" panose="020F0502020204030204" pitchFamily="34" charset="0"/>
              </a:rPr>
              <a:t>turbidity</a:t>
            </a:r>
            <a:r>
              <a:rPr lang="et-EE" sz="1800" b="1" dirty="0" smtClean="0">
                <a:solidFill>
                  <a:srgbClr val="000000"/>
                </a:solidFill>
                <a:latin typeface="Calibri" panose="020F0502020204030204" pitchFamily="34" charset="0"/>
              </a:rPr>
              <a:t> (</a:t>
            </a:r>
            <a:r>
              <a:rPr lang="et-EE" sz="1800" b="1" dirty="0" err="1" smtClean="0">
                <a:solidFill>
                  <a:srgbClr val="000000"/>
                </a:solidFill>
                <a:latin typeface="Calibri" panose="020F0502020204030204" pitchFamily="34" charset="0"/>
              </a:rPr>
              <a:t>water</a:t>
            </a:r>
            <a:r>
              <a:rPr lang="et-EE" sz="1800" b="1" dirty="0" smtClean="0">
                <a:solidFill>
                  <a:srgbClr val="000000"/>
                </a:solidFill>
                <a:latin typeface="Calibri" panose="020F0502020204030204" pitchFamily="34" charset="0"/>
              </a:rPr>
              <a:t> </a:t>
            </a:r>
            <a:r>
              <a:rPr lang="et-EE" sz="1800" b="1" dirty="0" err="1" smtClean="0">
                <a:solidFill>
                  <a:srgbClr val="000000"/>
                </a:solidFill>
                <a:latin typeface="Calibri" panose="020F0502020204030204" pitchFamily="34" charset="0"/>
              </a:rPr>
              <a:t>quality</a:t>
            </a:r>
            <a:r>
              <a:rPr lang="et-EE" sz="1800" b="1" dirty="0" smtClean="0">
                <a:solidFill>
                  <a:srgbClr val="000000"/>
                </a:solidFill>
                <a:latin typeface="Calibri" panose="020F0502020204030204" pitchFamily="34" charset="0"/>
              </a:rPr>
              <a:t>)</a:t>
            </a:r>
            <a:r>
              <a:rPr lang="en-US" sz="1800" b="1" dirty="0" smtClean="0">
                <a:solidFill>
                  <a:srgbClr val="000000"/>
                </a:solidFill>
                <a:latin typeface="Calibri" panose="020F0502020204030204" pitchFamily="34" charset="0"/>
              </a:rPr>
              <a:t> </a:t>
            </a:r>
            <a:r>
              <a:rPr lang="en-US" sz="1800" b="1" dirty="0">
                <a:solidFill>
                  <a:srgbClr val="000000"/>
                </a:solidFill>
                <a:latin typeface="Calibri" panose="020F0502020204030204" pitchFamily="34" charset="0"/>
              </a:rPr>
              <a:t>background </a:t>
            </a:r>
            <a:r>
              <a:rPr lang="en-US" sz="1800" b="1" dirty="0" smtClean="0">
                <a:solidFill>
                  <a:srgbClr val="000000"/>
                </a:solidFill>
                <a:latin typeface="Calibri" panose="020F0502020204030204" pitchFamily="34" charset="0"/>
              </a:rPr>
              <a:t>level</a:t>
            </a:r>
            <a:r>
              <a:rPr lang="et-EE" sz="1800" b="1" dirty="0">
                <a:solidFill>
                  <a:srgbClr val="000000"/>
                </a:solidFill>
                <a:latin typeface="Calibri" panose="020F0502020204030204" pitchFamily="34" charset="0"/>
              </a:rPr>
              <a:t> </a:t>
            </a:r>
            <a:r>
              <a:rPr lang="et-EE" sz="1800" b="1" dirty="0" err="1">
                <a:solidFill>
                  <a:srgbClr val="000000"/>
                </a:solidFill>
                <a:latin typeface="Calibri" panose="020F0502020204030204" pitchFamily="34" charset="0"/>
              </a:rPr>
              <a:t>in</a:t>
            </a:r>
            <a:r>
              <a:rPr lang="et-EE" sz="1800" b="1" dirty="0">
                <a:solidFill>
                  <a:srgbClr val="000000"/>
                </a:solidFill>
                <a:latin typeface="Calibri" panose="020F0502020204030204" pitchFamily="34" charset="0"/>
              </a:rPr>
              <a:t> </a:t>
            </a:r>
            <a:r>
              <a:rPr lang="et-EE" sz="1800" b="1" dirty="0" err="1">
                <a:solidFill>
                  <a:srgbClr val="000000"/>
                </a:solidFill>
                <a:latin typeface="Calibri" panose="020F0502020204030204" pitchFamily="34" charset="0"/>
              </a:rPr>
              <a:t>natural</a:t>
            </a:r>
            <a:r>
              <a:rPr lang="et-EE" sz="1800" b="1" dirty="0">
                <a:solidFill>
                  <a:srgbClr val="000000"/>
                </a:solidFill>
                <a:latin typeface="Calibri" panose="020F0502020204030204" pitchFamily="34" charset="0"/>
              </a:rPr>
              <a:t> </a:t>
            </a:r>
            <a:r>
              <a:rPr lang="et-EE" sz="1800" b="1" dirty="0" err="1">
                <a:solidFill>
                  <a:srgbClr val="000000"/>
                </a:solidFill>
                <a:latin typeface="Calibri" panose="020F0502020204030204" pitchFamily="34" charset="0"/>
              </a:rPr>
              <a:t>waterbodies</a:t>
            </a:r>
            <a:r>
              <a:rPr lang="en-US" sz="1800" b="1" dirty="0" smtClean="0">
                <a:solidFill>
                  <a:srgbClr val="000000"/>
                </a:solidFill>
                <a:latin typeface="Calibri" panose="020F0502020204030204" pitchFamily="34" charset="0"/>
              </a:rPr>
              <a:t> </a:t>
            </a:r>
            <a:r>
              <a:rPr lang="en-US" sz="1800" b="1" dirty="0">
                <a:solidFill>
                  <a:srgbClr val="000000"/>
                </a:solidFill>
                <a:latin typeface="Calibri" panose="020F0502020204030204" pitchFamily="34" charset="0"/>
              </a:rPr>
              <a:t>from historical data in desired dredging </a:t>
            </a:r>
            <a:r>
              <a:rPr lang="en-US" sz="1800" b="1" dirty="0" smtClean="0">
                <a:solidFill>
                  <a:srgbClr val="000000"/>
                </a:solidFill>
                <a:latin typeface="Calibri" panose="020F0502020204030204" pitchFamily="34" charset="0"/>
              </a:rPr>
              <a:t>site</a:t>
            </a:r>
            <a:r>
              <a:rPr lang="et-EE" sz="1800" b="1" dirty="0" smtClean="0">
                <a:solidFill>
                  <a:srgbClr val="000000"/>
                </a:solidFill>
                <a:latin typeface="Calibri" panose="020F0502020204030204" pitchFamily="34" charset="0"/>
              </a:rPr>
              <a:t> (</a:t>
            </a:r>
            <a:r>
              <a:rPr lang="et-EE" sz="1800" b="1" dirty="0" err="1" smtClean="0">
                <a:solidFill>
                  <a:srgbClr val="000000"/>
                </a:solidFill>
                <a:latin typeface="Calibri" panose="020F0502020204030204" pitchFamily="34" charset="0"/>
              </a:rPr>
              <a:t>where</a:t>
            </a:r>
            <a:r>
              <a:rPr lang="et-EE" sz="1800" b="1" dirty="0" smtClean="0">
                <a:solidFill>
                  <a:srgbClr val="000000"/>
                </a:solidFill>
                <a:latin typeface="Calibri" panose="020F0502020204030204" pitchFamily="34" charset="0"/>
              </a:rPr>
              <a:t> </a:t>
            </a:r>
            <a:r>
              <a:rPr lang="et-EE" sz="1800" b="1" dirty="0" err="1" smtClean="0">
                <a:solidFill>
                  <a:srgbClr val="000000"/>
                </a:solidFill>
                <a:latin typeface="Calibri" panose="020F0502020204030204" pitchFamily="34" charset="0"/>
              </a:rPr>
              <a:t>long</a:t>
            </a:r>
            <a:r>
              <a:rPr lang="et-EE" sz="1800" b="1" dirty="0" smtClean="0">
                <a:solidFill>
                  <a:srgbClr val="000000"/>
                </a:solidFill>
                <a:latin typeface="Calibri" panose="020F0502020204030204" pitchFamily="34" charset="0"/>
              </a:rPr>
              <a:t> </a:t>
            </a:r>
            <a:r>
              <a:rPr lang="et-EE" sz="1800" b="1" dirty="0" err="1" smtClean="0">
                <a:solidFill>
                  <a:srgbClr val="000000"/>
                </a:solidFill>
                <a:latin typeface="Calibri" panose="020F0502020204030204" pitchFamily="34" charset="0"/>
              </a:rPr>
              <a:t>time</a:t>
            </a:r>
            <a:r>
              <a:rPr lang="et-EE" sz="1800" b="1" dirty="0" smtClean="0">
                <a:solidFill>
                  <a:srgbClr val="000000"/>
                </a:solidFill>
                <a:latin typeface="Calibri" panose="020F0502020204030204" pitchFamily="34" charset="0"/>
              </a:rPr>
              <a:t> </a:t>
            </a:r>
            <a:r>
              <a:rPr lang="et-EE" sz="1800" b="1" dirty="0" err="1" smtClean="0">
                <a:solidFill>
                  <a:srgbClr val="000000"/>
                </a:solidFill>
                <a:latin typeface="Calibri" panose="020F0502020204030204" pitchFamily="34" charset="0"/>
              </a:rPr>
              <a:t>series</a:t>
            </a:r>
            <a:r>
              <a:rPr lang="et-EE" sz="1800" b="1" dirty="0" smtClean="0">
                <a:solidFill>
                  <a:srgbClr val="000000"/>
                </a:solidFill>
                <a:latin typeface="Calibri" panose="020F0502020204030204" pitchFamily="34" charset="0"/>
              </a:rPr>
              <a:t> </a:t>
            </a:r>
            <a:r>
              <a:rPr lang="et-EE" sz="1800" b="1" dirty="0" err="1" smtClean="0">
                <a:solidFill>
                  <a:srgbClr val="000000"/>
                </a:solidFill>
                <a:latin typeface="Calibri" panose="020F0502020204030204" pitchFamily="34" charset="0"/>
              </a:rPr>
              <a:t>of</a:t>
            </a:r>
            <a:r>
              <a:rPr lang="et-EE" sz="1800" b="1" dirty="0" smtClean="0">
                <a:solidFill>
                  <a:srgbClr val="000000"/>
                </a:solidFill>
                <a:latin typeface="Calibri" panose="020F0502020204030204" pitchFamily="34" charset="0"/>
              </a:rPr>
              <a:t> </a:t>
            </a:r>
            <a:r>
              <a:rPr lang="et-EE" sz="1800" b="1" dirty="0" err="1" smtClean="0">
                <a:solidFill>
                  <a:srgbClr val="000000"/>
                </a:solidFill>
                <a:latin typeface="Calibri" panose="020F0502020204030204" pitchFamily="34" charset="0"/>
              </a:rPr>
              <a:t>in</a:t>
            </a:r>
            <a:r>
              <a:rPr lang="et-EE" sz="1800" b="1" dirty="0" smtClean="0">
                <a:solidFill>
                  <a:srgbClr val="000000"/>
                </a:solidFill>
                <a:latin typeface="Calibri" panose="020F0502020204030204" pitchFamily="34" charset="0"/>
              </a:rPr>
              <a:t> situ </a:t>
            </a:r>
            <a:r>
              <a:rPr lang="et-EE" sz="1800" b="1" dirty="0" err="1" smtClean="0">
                <a:solidFill>
                  <a:srgbClr val="000000"/>
                </a:solidFill>
                <a:latin typeface="Calibri" panose="020F0502020204030204" pitchFamily="34" charset="0"/>
              </a:rPr>
              <a:t>measurements</a:t>
            </a:r>
            <a:r>
              <a:rPr lang="et-EE" sz="1800" b="1" dirty="0" smtClean="0">
                <a:solidFill>
                  <a:srgbClr val="000000"/>
                </a:solidFill>
                <a:latin typeface="Calibri" panose="020F0502020204030204" pitchFamily="34" charset="0"/>
              </a:rPr>
              <a:t> </a:t>
            </a:r>
            <a:r>
              <a:rPr lang="et-EE" sz="1800" b="1" dirty="0" err="1" smtClean="0">
                <a:solidFill>
                  <a:srgbClr val="000000"/>
                </a:solidFill>
                <a:latin typeface="Calibri" panose="020F0502020204030204" pitchFamily="34" charset="0"/>
              </a:rPr>
              <a:t>may</a:t>
            </a:r>
            <a:r>
              <a:rPr lang="et-EE" sz="1800" b="1" dirty="0" smtClean="0">
                <a:solidFill>
                  <a:srgbClr val="000000"/>
                </a:solidFill>
                <a:latin typeface="Calibri" panose="020F0502020204030204" pitchFamily="34" charset="0"/>
              </a:rPr>
              <a:t> </a:t>
            </a:r>
            <a:r>
              <a:rPr lang="et-EE" sz="1800" b="1" dirty="0" err="1" smtClean="0">
                <a:solidFill>
                  <a:srgbClr val="000000"/>
                </a:solidFill>
                <a:latin typeface="Calibri" panose="020F0502020204030204" pitchFamily="34" charset="0"/>
              </a:rPr>
              <a:t>be</a:t>
            </a:r>
            <a:r>
              <a:rPr lang="et-EE" sz="1800" b="1" dirty="0" smtClean="0">
                <a:solidFill>
                  <a:srgbClr val="000000"/>
                </a:solidFill>
                <a:latin typeface="Calibri" panose="020F0502020204030204" pitchFamily="34" charset="0"/>
              </a:rPr>
              <a:t> </a:t>
            </a:r>
            <a:r>
              <a:rPr lang="et-EE" sz="1800" b="1" dirty="0" err="1" smtClean="0">
                <a:solidFill>
                  <a:srgbClr val="000000"/>
                </a:solidFill>
                <a:latin typeface="Calibri" panose="020F0502020204030204" pitchFamily="34" charset="0"/>
              </a:rPr>
              <a:t>absent</a:t>
            </a:r>
            <a:r>
              <a:rPr lang="et-EE" sz="1800" b="1" dirty="0" smtClean="0">
                <a:solidFill>
                  <a:srgbClr val="000000"/>
                </a:solidFill>
                <a:latin typeface="Calibri" panose="020F0502020204030204" pitchFamily="34" charset="0"/>
              </a:rPr>
              <a:t>).</a:t>
            </a:r>
          </a:p>
        </p:txBody>
      </p:sp>
      <p:pic>
        <p:nvPicPr>
          <p:cNvPr id="13"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683568" cy="604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5" descr="pilt_9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41407" y="332656"/>
            <a:ext cx="4211960" cy="2807147"/>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860032" y="2492896"/>
            <a:ext cx="1888979" cy="400110"/>
          </a:xfrm>
          <a:prstGeom prst="rect">
            <a:avLst/>
          </a:prstGeom>
          <a:noFill/>
        </p:spPr>
        <p:txBody>
          <a:bodyPr wrap="none" rtlCol="0">
            <a:spAutoFit/>
          </a:bodyPr>
          <a:lstStyle/>
          <a:p>
            <a:r>
              <a:rPr lang="et-EE" sz="2000" b="1" dirty="0" err="1" smtClean="0">
                <a:solidFill>
                  <a:srgbClr val="FFFFFF"/>
                </a:solidFill>
                <a:latin typeface="Calibri" panose="020F0502020204030204" pitchFamily="34" charset="0"/>
              </a:rPr>
              <a:t>Dredging</a:t>
            </a:r>
            <a:r>
              <a:rPr lang="et-EE" sz="2000" b="1" dirty="0" smtClean="0">
                <a:solidFill>
                  <a:srgbClr val="FFFFFF"/>
                </a:solidFill>
                <a:latin typeface="Calibri" panose="020F0502020204030204" pitchFamily="34" charset="0"/>
              </a:rPr>
              <a:t> </a:t>
            </a:r>
            <a:r>
              <a:rPr lang="et-EE" sz="2000" b="1" dirty="0" err="1" smtClean="0">
                <a:solidFill>
                  <a:srgbClr val="FFFFFF"/>
                </a:solidFill>
                <a:latin typeface="Calibri" panose="020F0502020204030204" pitchFamily="34" charset="0"/>
              </a:rPr>
              <a:t>bloom</a:t>
            </a:r>
            <a:endParaRPr lang="en-US" sz="2000" b="1" dirty="0">
              <a:solidFill>
                <a:srgbClr val="FFFFFF"/>
              </a:solidFill>
              <a:latin typeface="Calibri" panose="020F0502020204030204" pitchFamily="34" charset="0"/>
            </a:endParaRPr>
          </a:p>
        </p:txBody>
      </p:sp>
      <p:cxnSp>
        <p:nvCxnSpPr>
          <p:cNvPr id="19" name="Straight Arrow Connector 18"/>
          <p:cNvCxnSpPr/>
          <p:nvPr/>
        </p:nvCxnSpPr>
        <p:spPr>
          <a:xfrm flipH="1" flipV="1">
            <a:off x="5427888" y="1844824"/>
            <a:ext cx="162042" cy="648072"/>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91300" y="5805919"/>
            <a:ext cx="4664989" cy="1015663"/>
          </a:xfrm>
          <a:prstGeom prst="rect">
            <a:avLst/>
          </a:prstGeom>
          <a:noFill/>
        </p:spPr>
        <p:txBody>
          <a:bodyPr wrap="square" rtlCol="0">
            <a:spAutoFit/>
          </a:bodyPr>
          <a:lstStyle/>
          <a:p>
            <a:r>
              <a:rPr lang="et-EE" sz="2000" b="1" dirty="0" smtClean="0">
                <a:solidFill>
                  <a:srgbClr val="C00000"/>
                </a:solidFill>
                <a:latin typeface="Calibri" panose="020F0502020204030204" pitchFamily="34" charset="0"/>
              </a:rPr>
              <a:t>ESA Project „</a:t>
            </a:r>
            <a:r>
              <a:rPr lang="en-US" sz="2000" b="1" dirty="0" smtClean="0">
                <a:solidFill>
                  <a:srgbClr val="C00000"/>
                </a:solidFill>
                <a:latin typeface="Calibri" panose="020F0502020204030204" pitchFamily="34" charset="0"/>
              </a:rPr>
              <a:t>Environmental </a:t>
            </a:r>
            <a:r>
              <a:rPr lang="en-US" sz="2000" b="1" dirty="0">
                <a:solidFill>
                  <a:srgbClr val="C00000"/>
                </a:solidFill>
                <a:latin typeface="Calibri" panose="020F0502020204030204" pitchFamily="34" charset="0"/>
              </a:rPr>
              <a:t>monitoring of </a:t>
            </a:r>
            <a:r>
              <a:rPr lang="en-US" sz="2000" b="1" dirty="0" err="1" smtClean="0">
                <a:solidFill>
                  <a:srgbClr val="C00000"/>
                </a:solidFill>
                <a:latin typeface="Calibri" panose="020F0502020204030204" pitchFamily="34" charset="0"/>
              </a:rPr>
              <a:t>harbour</a:t>
            </a:r>
            <a:r>
              <a:rPr lang="et-EE" sz="2000" b="1" dirty="0" smtClean="0">
                <a:solidFill>
                  <a:srgbClr val="C00000"/>
                </a:solidFill>
                <a:latin typeface="Calibri" panose="020F0502020204030204" pitchFamily="34" charset="0"/>
              </a:rPr>
              <a:t> </a:t>
            </a:r>
            <a:r>
              <a:rPr lang="en-US" sz="2000" b="1" dirty="0" smtClean="0">
                <a:solidFill>
                  <a:srgbClr val="C00000"/>
                </a:solidFill>
                <a:latin typeface="Calibri" panose="020F0502020204030204" pitchFamily="34" charset="0"/>
              </a:rPr>
              <a:t>dredging</a:t>
            </a:r>
            <a:r>
              <a:rPr lang="et-EE" sz="2000" b="1" dirty="0" smtClean="0">
                <a:solidFill>
                  <a:srgbClr val="C00000"/>
                </a:solidFill>
                <a:latin typeface="Calibri" panose="020F0502020204030204" pitchFamily="34" charset="0"/>
              </a:rPr>
              <a:t>“, in </a:t>
            </a:r>
            <a:r>
              <a:rPr lang="et-EE" sz="2000" b="1" dirty="0" err="1" smtClean="0">
                <a:solidFill>
                  <a:srgbClr val="C00000"/>
                </a:solidFill>
                <a:latin typeface="Calibri" panose="020F0502020204030204" pitchFamily="34" charset="0"/>
              </a:rPr>
              <a:t>cooperation</a:t>
            </a:r>
            <a:r>
              <a:rPr lang="et-EE" sz="2000" b="1" dirty="0" smtClean="0">
                <a:solidFill>
                  <a:srgbClr val="C00000"/>
                </a:solidFill>
                <a:latin typeface="Calibri" panose="020F0502020204030204" pitchFamily="34" charset="0"/>
              </a:rPr>
              <a:t> </a:t>
            </a:r>
            <a:r>
              <a:rPr lang="et-EE" sz="2000" b="1" dirty="0" err="1" smtClean="0">
                <a:solidFill>
                  <a:srgbClr val="C00000"/>
                </a:solidFill>
                <a:latin typeface="Calibri" panose="020F0502020204030204" pitchFamily="34" charset="0"/>
              </a:rPr>
              <a:t>with</a:t>
            </a:r>
            <a:r>
              <a:rPr lang="et-EE" sz="2000" b="1" dirty="0" smtClean="0">
                <a:solidFill>
                  <a:srgbClr val="C00000"/>
                </a:solidFill>
                <a:latin typeface="Calibri" panose="020F0502020204030204" pitchFamily="34" charset="0"/>
              </a:rPr>
              <a:t> </a:t>
            </a:r>
            <a:r>
              <a:rPr lang="et-EE" sz="2000" b="1" dirty="0" err="1" smtClean="0">
                <a:solidFill>
                  <a:srgbClr val="C00000"/>
                </a:solidFill>
                <a:latin typeface="Calibri" panose="020F0502020204030204" pitchFamily="34" charset="0"/>
              </a:rPr>
              <a:t>enterprises</a:t>
            </a:r>
            <a:r>
              <a:rPr lang="et-EE" sz="2000" b="1" dirty="0" smtClean="0">
                <a:solidFill>
                  <a:srgbClr val="C00000"/>
                </a:solidFill>
                <a:latin typeface="Calibri" panose="020F0502020204030204" pitchFamily="34" charset="0"/>
              </a:rPr>
              <a:t> Port of Tallinn, AS Regio</a:t>
            </a:r>
            <a:endParaRPr lang="en-US" sz="2000" b="1" dirty="0">
              <a:solidFill>
                <a:srgbClr val="C00000"/>
              </a:solidFill>
              <a:latin typeface="Calibri" panose="020F0502020204030204" pitchFamily="34" charset="0"/>
            </a:endParaRPr>
          </a:p>
        </p:txBody>
      </p:sp>
    </p:spTree>
    <p:extLst>
      <p:ext uri="{BB962C8B-B14F-4D97-AF65-F5344CB8AC3E}">
        <p14:creationId xmlns:p14="http://schemas.microsoft.com/office/powerpoint/2010/main" val="3199651470"/>
      </p:ext>
    </p:extLst>
  </p:cSld>
  <p:clrMapOvr>
    <a:masterClrMapping/>
  </p:clrMapOvr>
  <p:transition advClick="0" advTm="3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E:\My Documents\Document_01\Urbach\RTU\AERTI\Atributika un simbolika\Logo\BEST\Super\Aerti logo modified[1].JPG"/>
          <p:cNvPicPr/>
          <p:nvPr/>
        </p:nvPicPr>
        <p:blipFill>
          <a:blip r:embed="rId2">
            <a:extLst>
              <a:ext uri="{28A0092B-C50C-407E-A947-70E740481C1C}">
                <a14:useLocalDpi xmlns:a14="http://schemas.microsoft.com/office/drawing/2010/main" val="0"/>
              </a:ext>
            </a:extLst>
          </a:blip>
          <a:stretch>
            <a:fillRect/>
          </a:stretch>
        </p:blipFill>
        <p:spPr bwMode="auto">
          <a:xfrm>
            <a:off x="192447" y="238500"/>
            <a:ext cx="1122324" cy="887216"/>
          </a:xfrm>
          <a:prstGeom prst="rect">
            <a:avLst/>
          </a:prstGeom>
          <a:noFill/>
          <a:ln w="9525">
            <a:noFill/>
            <a:miter lim="800000"/>
            <a:headEnd/>
            <a:tailEnd/>
          </a:ln>
        </p:spPr>
      </p:pic>
      <p:sp>
        <p:nvSpPr>
          <p:cNvPr id="6" name="Rectangle 5"/>
          <p:cNvSpPr/>
          <p:nvPr/>
        </p:nvSpPr>
        <p:spPr>
          <a:xfrm>
            <a:off x="0" y="4257675"/>
            <a:ext cx="9144000" cy="461665"/>
          </a:xfrm>
          <a:prstGeom prst="rect">
            <a:avLst/>
          </a:prstGeom>
        </p:spPr>
        <p:txBody>
          <a:bodyPr wrap="square">
            <a:spAutoFit/>
          </a:bodyPr>
          <a:lstStyle/>
          <a:p>
            <a:pPr algn="ctr"/>
            <a:endParaRPr lang="en-US" sz="2400" dirty="0">
              <a:solidFill>
                <a:srgbClr val="008080"/>
              </a:solidFill>
            </a:endParaRPr>
          </a:p>
        </p:txBody>
      </p:sp>
      <p:sp>
        <p:nvSpPr>
          <p:cNvPr id="7" name="Rectangle 6"/>
          <p:cNvSpPr/>
          <p:nvPr/>
        </p:nvSpPr>
        <p:spPr>
          <a:xfrm>
            <a:off x="152400" y="4410075"/>
            <a:ext cx="9144000" cy="461665"/>
          </a:xfrm>
          <a:prstGeom prst="rect">
            <a:avLst/>
          </a:prstGeom>
        </p:spPr>
        <p:txBody>
          <a:bodyPr wrap="square">
            <a:spAutoFit/>
          </a:bodyPr>
          <a:lstStyle/>
          <a:p>
            <a:pPr algn="ctr"/>
            <a:endParaRPr lang="en-US" sz="2400" dirty="0">
              <a:solidFill>
                <a:srgbClr val="008080"/>
              </a:solidFill>
            </a:endParaRPr>
          </a:p>
        </p:txBody>
      </p:sp>
      <p:sp>
        <p:nvSpPr>
          <p:cNvPr id="9" name="Text Box 2"/>
          <p:cNvSpPr txBox="1">
            <a:spLocks noChangeArrowheads="1"/>
          </p:cNvSpPr>
          <p:nvPr/>
        </p:nvSpPr>
        <p:spPr bwMode="auto">
          <a:xfrm>
            <a:off x="90487" y="439040"/>
            <a:ext cx="9053513"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9pPr>
          </a:lstStyle>
          <a:p>
            <a:pPr algn="ctr" eaLnBrk="1" hangingPunct="1">
              <a:buSzPct val="100000"/>
            </a:pPr>
            <a:r>
              <a:rPr lang="en-US" altLang="lv-LV" sz="3400" b="1" dirty="0">
                <a:solidFill>
                  <a:srgbClr val="000000"/>
                </a:solidFill>
              </a:rPr>
              <a:t>SEAGLE partnership</a:t>
            </a:r>
          </a:p>
        </p:txBody>
      </p:sp>
      <p:sp>
        <p:nvSpPr>
          <p:cNvPr id="2" name="Rectangle 1"/>
          <p:cNvSpPr/>
          <p:nvPr/>
        </p:nvSpPr>
        <p:spPr>
          <a:xfrm>
            <a:off x="90487" y="1432938"/>
            <a:ext cx="8219704" cy="5262979"/>
          </a:xfrm>
          <a:prstGeom prst="rect">
            <a:avLst/>
          </a:prstGeom>
        </p:spPr>
        <p:txBody>
          <a:bodyPr wrap="square">
            <a:spAutoFit/>
          </a:bodyPr>
          <a:lstStyle/>
          <a:p>
            <a:pPr algn="just" eaLnBrk="1" hangingPunct="1">
              <a:buClr>
                <a:srgbClr val="000000"/>
              </a:buClr>
              <a:buSzPct val="100000"/>
              <a:defRPr/>
            </a:pPr>
            <a:r>
              <a:rPr lang="en-US" altLang="lv-LV" sz="2800" dirty="0"/>
              <a:t>4 partners:</a:t>
            </a:r>
          </a:p>
          <a:p>
            <a:pPr marL="457200" indent="-457200" algn="just" eaLnBrk="1" hangingPunct="1">
              <a:buClr>
                <a:srgbClr val="000000"/>
              </a:buClr>
              <a:buSzPct val="100000"/>
              <a:buFont typeface="+mj-lt"/>
              <a:buAutoNum type="arabicPeriod"/>
              <a:defRPr/>
            </a:pPr>
            <a:r>
              <a:rPr lang="en-US" altLang="lv-LV" sz="2800" dirty="0"/>
              <a:t>Institute of Aeronautics, Riga Technical University, </a:t>
            </a:r>
            <a:r>
              <a:rPr lang="en-US" altLang="lv-LV" sz="2800" dirty="0" smtClean="0"/>
              <a:t>Latvia (AERTI RTU)</a:t>
            </a:r>
            <a:endParaRPr lang="en-US" altLang="lv-LV" sz="2800" dirty="0"/>
          </a:p>
          <a:p>
            <a:pPr marL="457200" indent="-457200" algn="just" eaLnBrk="1" hangingPunct="1">
              <a:buClr>
                <a:srgbClr val="000000"/>
              </a:buClr>
              <a:buSzPct val="100000"/>
              <a:buFont typeface="+mj-lt"/>
              <a:buAutoNum type="arabicPeriod"/>
              <a:defRPr/>
            </a:pPr>
            <a:r>
              <a:rPr lang="en-US" altLang="lv-LV" sz="2800" dirty="0"/>
              <a:t>Faculty of Maritime Technologies and Natural </a:t>
            </a:r>
            <a:r>
              <a:rPr lang="en-US" altLang="lv-LV" sz="2800" dirty="0" smtClean="0"/>
              <a:t>Sciences, Klaipeda </a:t>
            </a:r>
            <a:r>
              <a:rPr lang="en-US" altLang="lv-LV" sz="2800" dirty="0"/>
              <a:t>University, Lithuania</a:t>
            </a:r>
          </a:p>
          <a:p>
            <a:pPr marL="457200" indent="-457200" algn="just" eaLnBrk="1" hangingPunct="1">
              <a:buClr>
                <a:srgbClr val="000000"/>
              </a:buClr>
              <a:buSzPct val="100000"/>
              <a:buFont typeface="+mj-lt"/>
              <a:buAutoNum type="arabicPeriod"/>
              <a:defRPr/>
            </a:pPr>
            <a:r>
              <a:rPr lang="en-US" altLang="lv-LV" sz="2800" dirty="0"/>
              <a:t>Marine Systems Institute, Tallinn University of Technology, Estonia</a:t>
            </a:r>
          </a:p>
          <a:p>
            <a:pPr marL="457200" indent="-457200" algn="just" eaLnBrk="1" hangingPunct="1">
              <a:buClr>
                <a:srgbClr val="000000"/>
              </a:buClr>
              <a:buSzPct val="100000"/>
              <a:buFont typeface="+mj-lt"/>
              <a:buAutoNum type="arabicPeriod"/>
              <a:defRPr/>
            </a:pPr>
            <a:r>
              <a:rPr lang="en-US" altLang="lv-LV" sz="2800" dirty="0"/>
              <a:t>Latvian Hydrographic Service, Maritime Administration of Latvia</a:t>
            </a:r>
          </a:p>
          <a:p>
            <a:pPr algn="just" eaLnBrk="1" hangingPunct="1">
              <a:buClr>
                <a:srgbClr val="000000"/>
              </a:buClr>
              <a:buSzPct val="100000"/>
              <a:defRPr/>
            </a:pPr>
            <a:endParaRPr lang="en-US" altLang="lv-LV" sz="2800" dirty="0"/>
          </a:p>
          <a:p>
            <a:pPr algn="just" eaLnBrk="1" hangingPunct="1">
              <a:buClr>
                <a:srgbClr val="000000"/>
              </a:buClr>
              <a:buSzPct val="100000"/>
              <a:defRPr/>
            </a:pPr>
            <a:r>
              <a:rPr lang="en-US" altLang="lv-LV" sz="2800" dirty="0"/>
              <a:t>Project duration: 10 months, 01.04.2016 – 31.01.2017</a:t>
            </a:r>
          </a:p>
        </p:txBody>
      </p:sp>
      <p:sp>
        <p:nvSpPr>
          <p:cNvPr id="3" name="Rectangle 2"/>
          <p:cNvSpPr/>
          <p:nvPr/>
        </p:nvSpPr>
        <p:spPr>
          <a:xfrm>
            <a:off x="4415547" y="3244334"/>
            <a:ext cx="312906" cy="369332"/>
          </a:xfrm>
          <a:prstGeom prst="rect">
            <a:avLst/>
          </a:prstGeom>
        </p:spPr>
        <p:txBody>
          <a:bodyPr wrap="none">
            <a:spAutoFit/>
          </a:bodyPr>
          <a:lstStyle/>
          <a:p>
            <a:r>
              <a:rPr lang="en-US" altLang="lv-LV" dirty="0"/>
              <a:t>9</a:t>
            </a:r>
            <a:endParaRPr lang="lv-LV" dirty="0"/>
          </a:p>
        </p:txBody>
      </p:sp>
    </p:spTree>
    <p:extLst>
      <p:ext uri="{BB962C8B-B14F-4D97-AF65-F5344CB8AC3E}">
        <p14:creationId xmlns:p14="http://schemas.microsoft.com/office/powerpoint/2010/main" val="877274748"/>
      </p:ext>
    </p:extLst>
  </p:cSld>
  <p:clrMapOvr>
    <a:masterClrMapping/>
  </p:clrMapOvr>
  <p:transition advClick="0" advTm="1154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
          <p:cNvSpPr txBox="1">
            <a:spLocks noChangeArrowheads="1"/>
          </p:cNvSpPr>
          <p:nvPr/>
        </p:nvSpPr>
        <p:spPr bwMode="auto">
          <a:xfrm>
            <a:off x="141705" y="1524000"/>
            <a:ext cx="8505408" cy="488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0363" indent="-255588">
              <a:spcBef>
                <a:spcPts val="400"/>
              </a:spcBef>
              <a:buClr>
                <a:srgbClr val="000000"/>
              </a:buClr>
              <a:buSzPct val="100000"/>
              <a:buFont typeface="Times New Roman" panose="02020603050405020304" pitchFamily="18" charset="0"/>
              <a:tabLst>
                <a:tab pos="360363" algn="l"/>
                <a:tab pos="808038" algn="l"/>
                <a:tab pos="1257300" algn="l"/>
                <a:tab pos="1706563" algn="l"/>
                <a:tab pos="2155825" algn="l"/>
                <a:tab pos="2605088" algn="l"/>
                <a:tab pos="3054350" algn="l"/>
                <a:tab pos="3503613" algn="l"/>
                <a:tab pos="3952875" algn="l"/>
                <a:tab pos="4402138" algn="l"/>
                <a:tab pos="4851400" algn="l"/>
                <a:tab pos="5300663" algn="l"/>
                <a:tab pos="5749925" algn="l"/>
                <a:tab pos="6199188" algn="l"/>
                <a:tab pos="6648450" algn="l"/>
                <a:tab pos="7097713" algn="l"/>
                <a:tab pos="7546975" algn="l"/>
                <a:tab pos="7996238" algn="l"/>
                <a:tab pos="8445500" algn="l"/>
                <a:tab pos="8894763" algn="l"/>
                <a:tab pos="9344025" algn="l"/>
              </a:tabLst>
              <a:defRPr sz="27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1pPr>
            <a:lvl2pPr>
              <a:spcBef>
                <a:spcPts val="325"/>
              </a:spcBef>
              <a:buClr>
                <a:srgbClr val="000000"/>
              </a:buClr>
              <a:buSzPct val="100000"/>
              <a:buFont typeface="Times New Roman" panose="02020603050405020304" pitchFamily="18" charset="0"/>
              <a:tabLst>
                <a:tab pos="360363" algn="l"/>
                <a:tab pos="808038" algn="l"/>
                <a:tab pos="1257300" algn="l"/>
                <a:tab pos="1706563" algn="l"/>
                <a:tab pos="2155825" algn="l"/>
                <a:tab pos="2605088" algn="l"/>
                <a:tab pos="3054350" algn="l"/>
                <a:tab pos="3503613" algn="l"/>
                <a:tab pos="3952875" algn="l"/>
                <a:tab pos="4402138" algn="l"/>
                <a:tab pos="4851400" algn="l"/>
                <a:tab pos="5300663" algn="l"/>
                <a:tab pos="5749925" algn="l"/>
                <a:tab pos="6199188" algn="l"/>
                <a:tab pos="6648450" algn="l"/>
                <a:tab pos="7097713" algn="l"/>
                <a:tab pos="7546975" algn="l"/>
                <a:tab pos="7996238" algn="l"/>
                <a:tab pos="8445500" algn="l"/>
                <a:tab pos="8894763" algn="l"/>
                <a:tab pos="9344025" algn="l"/>
              </a:tabLst>
              <a:defRPr sz="23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2pPr>
            <a:lvl3pPr>
              <a:spcBef>
                <a:spcPts val="350"/>
              </a:spcBef>
              <a:buClr>
                <a:srgbClr val="000000"/>
              </a:buClr>
              <a:buSzPct val="100000"/>
              <a:buFont typeface="Times New Roman" panose="02020603050405020304" pitchFamily="18" charset="0"/>
              <a:tabLst>
                <a:tab pos="360363" algn="l"/>
                <a:tab pos="808038" algn="l"/>
                <a:tab pos="1257300" algn="l"/>
                <a:tab pos="1706563" algn="l"/>
                <a:tab pos="2155825" algn="l"/>
                <a:tab pos="2605088" algn="l"/>
                <a:tab pos="3054350" algn="l"/>
                <a:tab pos="3503613" algn="l"/>
                <a:tab pos="3952875" algn="l"/>
                <a:tab pos="4402138" algn="l"/>
                <a:tab pos="4851400" algn="l"/>
                <a:tab pos="5300663" algn="l"/>
                <a:tab pos="5749925" algn="l"/>
                <a:tab pos="6199188" algn="l"/>
                <a:tab pos="6648450" algn="l"/>
                <a:tab pos="7097713" algn="l"/>
                <a:tab pos="7546975" algn="l"/>
                <a:tab pos="7996238" algn="l"/>
                <a:tab pos="8445500" algn="l"/>
                <a:tab pos="8894763" algn="l"/>
                <a:tab pos="9344025" algn="l"/>
              </a:tabLst>
              <a:defRPr sz="21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3pPr>
            <a:lvl4pPr>
              <a:spcBef>
                <a:spcPts val="350"/>
              </a:spcBef>
              <a:buClr>
                <a:srgbClr val="000000"/>
              </a:buClr>
              <a:buSzPct val="100000"/>
              <a:buFont typeface="Times New Roman" panose="02020603050405020304" pitchFamily="18" charset="0"/>
              <a:tabLst>
                <a:tab pos="360363" algn="l"/>
                <a:tab pos="808038" algn="l"/>
                <a:tab pos="1257300" algn="l"/>
                <a:tab pos="1706563" algn="l"/>
                <a:tab pos="2155825" algn="l"/>
                <a:tab pos="2605088" algn="l"/>
                <a:tab pos="3054350" algn="l"/>
                <a:tab pos="3503613" algn="l"/>
                <a:tab pos="3952875" algn="l"/>
                <a:tab pos="4402138" algn="l"/>
                <a:tab pos="4851400" algn="l"/>
                <a:tab pos="5300663" algn="l"/>
                <a:tab pos="5749925" algn="l"/>
                <a:tab pos="6199188" algn="l"/>
                <a:tab pos="6648450" algn="l"/>
                <a:tab pos="7097713" algn="l"/>
                <a:tab pos="7546975" algn="l"/>
                <a:tab pos="7996238" algn="l"/>
                <a:tab pos="8445500" algn="l"/>
                <a:tab pos="8894763" algn="l"/>
                <a:tab pos="9344025" algn="l"/>
              </a:tabLst>
              <a:defRPr sz="19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4pPr>
            <a:lvl5pPr>
              <a:spcBef>
                <a:spcPts val="350"/>
              </a:spcBef>
              <a:buClr>
                <a:srgbClr val="000000"/>
              </a:buClr>
              <a:buSzPct val="100000"/>
              <a:buFont typeface="Times New Roman" panose="02020603050405020304" pitchFamily="18" charset="0"/>
              <a:tabLst>
                <a:tab pos="360363" algn="l"/>
                <a:tab pos="808038" algn="l"/>
                <a:tab pos="1257300" algn="l"/>
                <a:tab pos="1706563" algn="l"/>
                <a:tab pos="2155825" algn="l"/>
                <a:tab pos="2605088" algn="l"/>
                <a:tab pos="3054350" algn="l"/>
                <a:tab pos="3503613" algn="l"/>
                <a:tab pos="3952875" algn="l"/>
                <a:tab pos="4402138" algn="l"/>
                <a:tab pos="4851400" algn="l"/>
                <a:tab pos="5300663" algn="l"/>
                <a:tab pos="5749925" algn="l"/>
                <a:tab pos="6199188" algn="l"/>
                <a:tab pos="6648450" algn="l"/>
                <a:tab pos="7097713" algn="l"/>
                <a:tab pos="7546975" algn="l"/>
                <a:tab pos="7996238" algn="l"/>
                <a:tab pos="8445500" algn="l"/>
                <a:tab pos="8894763" algn="l"/>
                <a:tab pos="9344025"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5pPr>
            <a:lvl6pPr marL="2514600" indent="-228600" defTabSz="449263" eaLnBrk="0" fontAlgn="base" hangingPunct="0">
              <a:spcBef>
                <a:spcPts val="350"/>
              </a:spcBef>
              <a:spcAft>
                <a:spcPct val="0"/>
              </a:spcAft>
              <a:buClr>
                <a:srgbClr val="000000"/>
              </a:buClr>
              <a:buSzPct val="100000"/>
              <a:buFont typeface="Times New Roman" panose="02020603050405020304" pitchFamily="18" charset="0"/>
              <a:tabLst>
                <a:tab pos="360363" algn="l"/>
                <a:tab pos="808038" algn="l"/>
                <a:tab pos="1257300" algn="l"/>
                <a:tab pos="1706563" algn="l"/>
                <a:tab pos="2155825" algn="l"/>
                <a:tab pos="2605088" algn="l"/>
                <a:tab pos="3054350" algn="l"/>
                <a:tab pos="3503613" algn="l"/>
                <a:tab pos="3952875" algn="l"/>
                <a:tab pos="4402138" algn="l"/>
                <a:tab pos="4851400" algn="l"/>
                <a:tab pos="5300663" algn="l"/>
                <a:tab pos="5749925" algn="l"/>
                <a:tab pos="6199188" algn="l"/>
                <a:tab pos="6648450" algn="l"/>
                <a:tab pos="7097713" algn="l"/>
                <a:tab pos="7546975" algn="l"/>
                <a:tab pos="7996238" algn="l"/>
                <a:tab pos="8445500" algn="l"/>
                <a:tab pos="8894763" algn="l"/>
                <a:tab pos="9344025"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6pPr>
            <a:lvl7pPr marL="2971800" indent="-228600" defTabSz="449263" eaLnBrk="0" fontAlgn="base" hangingPunct="0">
              <a:spcBef>
                <a:spcPts val="350"/>
              </a:spcBef>
              <a:spcAft>
                <a:spcPct val="0"/>
              </a:spcAft>
              <a:buClr>
                <a:srgbClr val="000000"/>
              </a:buClr>
              <a:buSzPct val="100000"/>
              <a:buFont typeface="Times New Roman" panose="02020603050405020304" pitchFamily="18" charset="0"/>
              <a:tabLst>
                <a:tab pos="360363" algn="l"/>
                <a:tab pos="808038" algn="l"/>
                <a:tab pos="1257300" algn="l"/>
                <a:tab pos="1706563" algn="l"/>
                <a:tab pos="2155825" algn="l"/>
                <a:tab pos="2605088" algn="l"/>
                <a:tab pos="3054350" algn="l"/>
                <a:tab pos="3503613" algn="l"/>
                <a:tab pos="3952875" algn="l"/>
                <a:tab pos="4402138" algn="l"/>
                <a:tab pos="4851400" algn="l"/>
                <a:tab pos="5300663" algn="l"/>
                <a:tab pos="5749925" algn="l"/>
                <a:tab pos="6199188" algn="l"/>
                <a:tab pos="6648450" algn="l"/>
                <a:tab pos="7097713" algn="l"/>
                <a:tab pos="7546975" algn="l"/>
                <a:tab pos="7996238" algn="l"/>
                <a:tab pos="8445500" algn="l"/>
                <a:tab pos="8894763" algn="l"/>
                <a:tab pos="9344025"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7pPr>
            <a:lvl8pPr marL="3429000" indent="-228600" defTabSz="449263" eaLnBrk="0" fontAlgn="base" hangingPunct="0">
              <a:spcBef>
                <a:spcPts val="350"/>
              </a:spcBef>
              <a:spcAft>
                <a:spcPct val="0"/>
              </a:spcAft>
              <a:buClr>
                <a:srgbClr val="000000"/>
              </a:buClr>
              <a:buSzPct val="100000"/>
              <a:buFont typeface="Times New Roman" panose="02020603050405020304" pitchFamily="18" charset="0"/>
              <a:tabLst>
                <a:tab pos="360363" algn="l"/>
                <a:tab pos="808038" algn="l"/>
                <a:tab pos="1257300" algn="l"/>
                <a:tab pos="1706563" algn="l"/>
                <a:tab pos="2155825" algn="l"/>
                <a:tab pos="2605088" algn="l"/>
                <a:tab pos="3054350" algn="l"/>
                <a:tab pos="3503613" algn="l"/>
                <a:tab pos="3952875" algn="l"/>
                <a:tab pos="4402138" algn="l"/>
                <a:tab pos="4851400" algn="l"/>
                <a:tab pos="5300663" algn="l"/>
                <a:tab pos="5749925" algn="l"/>
                <a:tab pos="6199188" algn="l"/>
                <a:tab pos="6648450" algn="l"/>
                <a:tab pos="7097713" algn="l"/>
                <a:tab pos="7546975" algn="l"/>
                <a:tab pos="7996238" algn="l"/>
                <a:tab pos="8445500" algn="l"/>
                <a:tab pos="8894763" algn="l"/>
                <a:tab pos="9344025"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8pPr>
            <a:lvl9pPr marL="3886200" indent="-228600" defTabSz="449263" eaLnBrk="0" fontAlgn="base" hangingPunct="0">
              <a:spcBef>
                <a:spcPts val="350"/>
              </a:spcBef>
              <a:spcAft>
                <a:spcPct val="0"/>
              </a:spcAft>
              <a:buClr>
                <a:srgbClr val="000000"/>
              </a:buClr>
              <a:buSzPct val="100000"/>
              <a:buFont typeface="Times New Roman" panose="02020603050405020304" pitchFamily="18" charset="0"/>
              <a:tabLst>
                <a:tab pos="360363" algn="l"/>
                <a:tab pos="808038" algn="l"/>
                <a:tab pos="1257300" algn="l"/>
                <a:tab pos="1706563" algn="l"/>
                <a:tab pos="2155825" algn="l"/>
                <a:tab pos="2605088" algn="l"/>
                <a:tab pos="3054350" algn="l"/>
                <a:tab pos="3503613" algn="l"/>
                <a:tab pos="3952875" algn="l"/>
                <a:tab pos="4402138" algn="l"/>
                <a:tab pos="4851400" algn="l"/>
                <a:tab pos="5300663" algn="l"/>
                <a:tab pos="5749925" algn="l"/>
                <a:tab pos="6199188" algn="l"/>
                <a:tab pos="6648450" algn="l"/>
                <a:tab pos="7097713" algn="l"/>
                <a:tab pos="7546975" algn="l"/>
                <a:tab pos="7996238" algn="l"/>
                <a:tab pos="8445500" algn="l"/>
                <a:tab pos="8894763" algn="l"/>
                <a:tab pos="9344025"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9pPr>
          </a:lstStyle>
          <a:p>
            <a:pPr marL="104775" indent="0" algn="ctr" eaLnBrk="1" hangingPunct="1">
              <a:buClr>
                <a:srgbClr val="004376"/>
              </a:buClr>
              <a:buSzPct val="68000"/>
            </a:pPr>
            <a:r>
              <a:rPr lang="en-US" altLang="lv-LV" sz="3200" b="1" dirty="0" smtClean="0"/>
              <a:t>HYDROGRAPHIC SERVICE</a:t>
            </a:r>
          </a:p>
          <a:p>
            <a:pPr eaLnBrk="1" hangingPunct="1">
              <a:buClr>
                <a:srgbClr val="004376"/>
              </a:buClr>
              <a:buSzPct val="68000"/>
              <a:buFont typeface="Wingdings 3" panose="05040102010807070707" pitchFamily="18" charset="2"/>
              <a:buChar char=""/>
            </a:pPr>
            <a:r>
              <a:rPr lang="lv-LV" altLang="lv-LV" sz="2800" dirty="0" err="1" smtClean="0"/>
              <a:t>Marine</a:t>
            </a:r>
            <a:r>
              <a:rPr lang="en-US" altLang="lv-LV" sz="2800" dirty="0" smtClean="0"/>
              <a:t> </a:t>
            </a:r>
            <a:r>
              <a:rPr lang="en-US" altLang="lv-LV" sz="2800" dirty="0"/>
              <a:t>s</a:t>
            </a:r>
            <a:r>
              <a:rPr lang="lv-LV" altLang="lv-LV" sz="2800" dirty="0" err="1"/>
              <a:t>urveying</a:t>
            </a:r>
            <a:r>
              <a:rPr lang="en-US" altLang="lv-LV" sz="2800" dirty="0"/>
              <a:t> </a:t>
            </a:r>
            <a:r>
              <a:rPr lang="lv-LV" altLang="lv-LV" sz="2800" dirty="0" err="1"/>
              <a:t>within</a:t>
            </a:r>
            <a:r>
              <a:rPr lang="en-US" altLang="lv-LV" sz="2800" dirty="0"/>
              <a:t> Latvian waters</a:t>
            </a:r>
          </a:p>
          <a:p>
            <a:pPr eaLnBrk="1" hangingPunct="1">
              <a:buClr>
                <a:srgbClr val="004376"/>
              </a:buClr>
              <a:buSzPct val="68000"/>
              <a:buFont typeface="Wingdings 3" panose="05040102010807070707" pitchFamily="18" charset="2"/>
              <a:buChar char=""/>
            </a:pPr>
            <a:r>
              <a:rPr lang="en-US" altLang="lv-LV" sz="2800" dirty="0"/>
              <a:t>Supervision of aids to navigation</a:t>
            </a:r>
            <a:r>
              <a:rPr lang="lv-LV" altLang="lv-LV" sz="2800" dirty="0"/>
              <a:t> (</a:t>
            </a:r>
            <a:r>
              <a:rPr lang="lv-LV" altLang="lv-LV" sz="2800" dirty="0" err="1"/>
              <a:t>AtoNs</a:t>
            </a:r>
            <a:r>
              <a:rPr lang="lv-LV" altLang="lv-LV" sz="2800" dirty="0"/>
              <a:t>)</a:t>
            </a:r>
            <a:endParaRPr lang="en-US" altLang="lv-LV" sz="2800" dirty="0"/>
          </a:p>
          <a:p>
            <a:pPr eaLnBrk="1" hangingPunct="1">
              <a:buClr>
                <a:srgbClr val="004376"/>
              </a:buClr>
              <a:buSzPct val="68000"/>
              <a:buFont typeface="Wingdings 3" panose="05040102010807070707" pitchFamily="18" charset="2"/>
              <a:buChar char=""/>
            </a:pPr>
            <a:r>
              <a:rPr lang="en-US" altLang="lv-LV" sz="2800" dirty="0"/>
              <a:t>National Coordinator </a:t>
            </a:r>
            <a:r>
              <a:rPr lang="lv-LV" altLang="lv-LV" sz="2800" dirty="0" err="1"/>
              <a:t>for</a:t>
            </a:r>
            <a:r>
              <a:rPr lang="en-US" altLang="lv-LV" sz="2800" dirty="0"/>
              <a:t> maritime safety information</a:t>
            </a:r>
            <a:r>
              <a:rPr lang="lv-LV" altLang="lv-LV" sz="2800" dirty="0"/>
              <a:t> (MSI)</a:t>
            </a:r>
            <a:endParaRPr lang="en-US" altLang="lv-LV" sz="2800" dirty="0"/>
          </a:p>
          <a:p>
            <a:pPr eaLnBrk="1" hangingPunct="1">
              <a:buClr>
                <a:srgbClr val="004376"/>
              </a:buClr>
              <a:buSzPct val="68000"/>
              <a:buFont typeface="Wingdings 3" panose="05040102010807070707" pitchFamily="18" charset="2"/>
              <a:buChar char=""/>
            </a:pPr>
            <a:r>
              <a:rPr lang="en-US" altLang="lv-LV" sz="2800" dirty="0"/>
              <a:t>Notices to Mariners</a:t>
            </a:r>
          </a:p>
          <a:p>
            <a:pPr eaLnBrk="1" hangingPunct="1">
              <a:buClr>
                <a:srgbClr val="004376"/>
              </a:buClr>
              <a:buSzPct val="68000"/>
              <a:buFont typeface="Wingdings 3" panose="05040102010807070707" pitchFamily="18" charset="2"/>
              <a:buChar char=""/>
            </a:pPr>
            <a:r>
              <a:rPr lang="en-US" altLang="lv-LV" sz="2800" dirty="0"/>
              <a:t>Electronic and paper charts</a:t>
            </a:r>
            <a:endParaRPr lang="lv-LV" altLang="lv-LV" sz="2800" dirty="0"/>
          </a:p>
          <a:p>
            <a:pPr eaLnBrk="1" hangingPunct="1">
              <a:buClr>
                <a:srgbClr val="004376"/>
              </a:buClr>
              <a:buSzPct val="68000"/>
              <a:buFont typeface="Wingdings 3" panose="05040102010807070707" pitchFamily="18" charset="2"/>
              <a:buChar char=""/>
            </a:pPr>
            <a:r>
              <a:rPr lang="lv-LV" altLang="lv-LV" sz="2800" dirty="0"/>
              <a:t>N</a:t>
            </a:r>
            <a:r>
              <a:rPr lang="en-US" altLang="lv-LV" sz="2800" dirty="0"/>
              <a:t>a</a:t>
            </a:r>
            <a:r>
              <a:rPr lang="lv-LV" altLang="lv-LV" sz="2800" dirty="0" err="1"/>
              <a:t>utical</a:t>
            </a:r>
            <a:r>
              <a:rPr lang="en-US" altLang="lv-LV" sz="2800" dirty="0"/>
              <a:t> </a:t>
            </a:r>
            <a:r>
              <a:rPr lang="lv-LV" altLang="lv-LV" sz="2800" dirty="0"/>
              <a:t>P</a:t>
            </a:r>
            <a:r>
              <a:rPr lang="en-US" altLang="lv-LV" sz="2800" dirty="0" err="1" smtClean="0"/>
              <a:t>ublications</a:t>
            </a:r>
            <a:endParaRPr lang="en-US" altLang="lv-LV" sz="2800" dirty="0" smtClean="0"/>
          </a:p>
          <a:p>
            <a:pPr eaLnBrk="1" hangingPunct="1">
              <a:buClr>
                <a:srgbClr val="004376"/>
              </a:buClr>
              <a:buSzPct val="68000"/>
              <a:buFont typeface="Wingdings 3" panose="05040102010807070707" pitchFamily="18" charset="2"/>
              <a:buChar char=""/>
            </a:pPr>
            <a:r>
              <a:rPr lang="en-US" sz="2800" b="1" dirty="0" smtClean="0">
                <a:solidFill>
                  <a:srgbClr val="0070C0"/>
                </a:solidFill>
              </a:rPr>
              <a:t>Partners in </a:t>
            </a:r>
            <a:r>
              <a:rPr lang="en-US" sz="2800" b="1" dirty="0" err="1">
                <a:solidFill>
                  <a:srgbClr val="0070C0"/>
                </a:solidFill>
              </a:rPr>
              <a:t>Finalising</a:t>
            </a:r>
            <a:r>
              <a:rPr lang="en-US" sz="2800" b="1" dirty="0">
                <a:solidFill>
                  <a:srgbClr val="0070C0"/>
                </a:solidFill>
              </a:rPr>
              <a:t> Surveys for the Baltic Motorways of the Sea – </a:t>
            </a:r>
            <a:r>
              <a:rPr lang="en-US" sz="2800" b="1" dirty="0" smtClean="0">
                <a:solidFill>
                  <a:srgbClr val="0070C0"/>
                </a:solidFill>
              </a:rPr>
              <a:t>FAMOS project</a:t>
            </a:r>
            <a:endParaRPr lang="en-US" altLang="lv-LV" sz="2800" dirty="0"/>
          </a:p>
          <a:p>
            <a:pPr eaLnBrk="1" hangingPunct="1">
              <a:buClrTx/>
              <a:buSzPct val="68000"/>
              <a:buFontTx/>
              <a:buNone/>
            </a:pPr>
            <a:endParaRPr lang="en-US" altLang="lv-LV" sz="2400" dirty="0"/>
          </a:p>
          <a:p>
            <a:pPr eaLnBrk="1" hangingPunct="1">
              <a:buClrTx/>
              <a:buSzPct val="68000"/>
              <a:buFontTx/>
              <a:buNone/>
            </a:pPr>
            <a:endParaRPr lang="en-US" altLang="lv-LV" dirty="0"/>
          </a:p>
          <a:p>
            <a:pPr eaLnBrk="1" hangingPunct="1">
              <a:buClrTx/>
              <a:buSzPct val="68000"/>
              <a:buFontTx/>
              <a:buNone/>
            </a:pPr>
            <a:endParaRPr lang="en-US" altLang="lv-LV" dirty="0"/>
          </a:p>
        </p:txBody>
      </p:sp>
      <p:sp>
        <p:nvSpPr>
          <p:cNvPr id="15364" name="Text Box 5"/>
          <p:cNvSpPr txBox="1">
            <a:spLocks noChangeArrowheads="1"/>
          </p:cNvSpPr>
          <p:nvPr/>
        </p:nvSpPr>
        <p:spPr bwMode="auto">
          <a:xfrm>
            <a:off x="323850" y="6524625"/>
            <a:ext cx="237648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a:spcBef>
                <a:spcPts val="4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7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1pPr>
            <a:lvl2pPr>
              <a:spcBef>
                <a:spcPts val="325"/>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3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2pPr>
            <a:lvl3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1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3pPr>
            <a:lvl4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9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4pPr>
            <a:lvl5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5pPr>
            <a:lvl6pPr marL="25146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6pPr>
            <a:lvl7pPr marL="29718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7pPr>
            <a:lvl8pPr marL="34290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8pPr>
            <a:lvl9pPr marL="38862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9pPr>
          </a:lstStyle>
          <a:p>
            <a:pPr algn="r" eaLnBrk="1" hangingPunct="1">
              <a:spcBef>
                <a:spcPct val="0"/>
              </a:spcBef>
              <a:buClrTx/>
              <a:buFontTx/>
              <a:buNone/>
            </a:pPr>
            <a:r>
              <a:rPr lang="lv-LV" altLang="lv-LV" sz="1000">
                <a:solidFill>
                  <a:srgbClr val="F2F2F2"/>
                </a:solidFill>
                <a:latin typeface="Arial" panose="020B0604020202020204" pitchFamily="34" charset="0"/>
                <a:cs typeface="Arial" panose="020B0604020202020204" pitchFamily="34" charset="0"/>
              </a:rPr>
              <a:t>Maritime Administration of Latvia</a:t>
            </a:r>
          </a:p>
        </p:txBody>
      </p:sp>
      <p:sp>
        <p:nvSpPr>
          <p:cNvPr id="15365" name="Text Box 6"/>
          <p:cNvSpPr txBox="1">
            <a:spLocks noChangeArrowheads="1"/>
          </p:cNvSpPr>
          <p:nvPr/>
        </p:nvSpPr>
        <p:spPr bwMode="auto">
          <a:xfrm>
            <a:off x="8647113" y="6408738"/>
            <a:ext cx="36671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a:spcBef>
                <a:spcPts val="4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7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1pPr>
            <a:lvl2pPr>
              <a:spcBef>
                <a:spcPts val="325"/>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3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2pPr>
            <a:lvl3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1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3pPr>
            <a:lvl4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9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4pPr>
            <a:lvl5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5pPr>
            <a:lvl6pPr marL="25146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6pPr>
            <a:lvl7pPr marL="29718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7pPr>
            <a:lvl8pPr marL="34290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8pPr>
            <a:lvl9pPr marL="38862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9pPr>
          </a:lstStyle>
          <a:p>
            <a:pPr algn="r" eaLnBrk="1" hangingPunct="1">
              <a:spcBef>
                <a:spcPct val="0"/>
              </a:spcBef>
              <a:buClrTx/>
              <a:buFontTx/>
              <a:buNone/>
            </a:pPr>
            <a:fld id="{C5E23016-0208-4E94-B7E7-BFE5F4A15096}" type="slidenum">
              <a:rPr lang="lv-LV" altLang="en-US" sz="1000">
                <a:latin typeface="Arial" panose="020B0604020202020204" pitchFamily="34" charset="0"/>
                <a:cs typeface="Arial" panose="020B0604020202020204" pitchFamily="34" charset="0"/>
              </a:rPr>
              <a:pPr algn="r" eaLnBrk="1" hangingPunct="1">
                <a:spcBef>
                  <a:spcPct val="0"/>
                </a:spcBef>
                <a:buClrTx/>
                <a:buFontTx/>
                <a:buNone/>
              </a:pPr>
              <a:t>30</a:t>
            </a:fld>
            <a:endParaRPr lang="lv-LV" altLang="en-US" sz="1000">
              <a:latin typeface="Arial" panose="020B0604020202020204" pitchFamily="34" charset="0"/>
              <a:cs typeface="Arial" panose="020B0604020202020204" pitchFamily="34" charset="0"/>
            </a:endParaRPr>
          </a:p>
        </p:txBody>
      </p:sp>
      <p:sp>
        <p:nvSpPr>
          <p:cNvPr id="8" name="Text Box 4"/>
          <p:cNvSpPr txBox="1">
            <a:spLocks noChangeArrowheads="1"/>
          </p:cNvSpPr>
          <p:nvPr/>
        </p:nvSpPr>
        <p:spPr bwMode="auto">
          <a:xfrm>
            <a:off x="192839" y="254001"/>
            <a:ext cx="7253706"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1" hangingPunct="1">
              <a:buClr>
                <a:srgbClr val="000000"/>
              </a:buClr>
              <a:buSzPct val="100000"/>
              <a:buFont typeface="Times New Roman" panose="02020603050405020304" pitchFamily="18" charset="0"/>
              <a:buNone/>
            </a:pPr>
            <a:r>
              <a:rPr lang="en-US" altLang="lv-LV" sz="3200" b="1" dirty="0" smtClean="0">
                <a:cs typeface="Arial" panose="020B0604020202020204" pitchFamily="34" charset="0"/>
              </a:rPr>
              <a:t>MARITIME ADMINISTRATION OF </a:t>
            </a:r>
          </a:p>
          <a:p>
            <a:pPr algn="ctr" eaLnBrk="1" hangingPunct="1">
              <a:buClr>
                <a:srgbClr val="000000"/>
              </a:buClr>
              <a:buSzPct val="100000"/>
              <a:buFont typeface="Times New Roman" panose="02020603050405020304" pitchFamily="18" charset="0"/>
              <a:buNone/>
            </a:pPr>
            <a:r>
              <a:rPr lang="en-US" altLang="lv-LV" sz="3200" b="1" dirty="0" smtClean="0">
                <a:cs typeface="Arial" panose="020B0604020202020204" pitchFamily="34" charset="0"/>
              </a:rPr>
              <a:t>LATVIA</a:t>
            </a:r>
            <a:endParaRPr lang="en-US" altLang="lv-LV" sz="3200" b="1" dirty="0">
              <a:cs typeface="Arial" panose="020B0604020202020204" pitchFamily="34" charset="0"/>
            </a:endParaRPr>
          </a:p>
        </p:txBody>
      </p:sp>
    </p:spTree>
    <p:extLst>
      <p:ext uri="{BB962C8B-B14F-4D97-AF65-F5344CB8AC3E}">
        <p14:creationId xmlns:p14="http://schemas.microsoft.com/office/powerpoint/2010/main" val="70108013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5"/>
          <p:cNvSpPr txBox="1">
            <a:spLocks noChangeArrowheads="1"/>
          </p:cNvSpPr>
          <p:nvPr/>
        </p:nvSpPr>
        <p:spPr bwMode="auto">
          <a:xfrm>
            <a:off x="323850" y="6524625"/>
            <a:ext cx="237648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a:spcBef>
                <a:spcPts val="4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7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1pPr>
            <a:lvl2pPr>
              <a:spcBef>
                <a:spcPts val="325"/>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3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2pPr>
            <a:lvl3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1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3pPr>
            <a:lvl4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9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4pPr>
            <a:lvl5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5pPr>
            <a:lvl6pPr marL="25146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6pPr>
            <a:lvl7pPr marL="29718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7pPr>
            <a:lvl8pPr marL="34290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8pPr>
            <a:lvl9pPr marL="38862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9pPr>
          </a:lstStyle>
          <a:p>
            <a:pPr algn="r" eaLnBrk="1" hangingPunct="1">
              <a:spcBef>
                <a:spcPct val="0"/>
              </a:spcBef>
              <a:buClrTx/>
              <a:buFontTx/>
              <a:buNone/>
            </a:pPr>
            <a:r>
              <a:rPr lang="lv-LV" altLang="lv-LV" sz="1000">
                <a:solidFill>
                  <a:srgbClr val="F2F2F2"/>
                </a:solidFill>
                <a:latin typeface="Arial" panose="020B0604020202020204" pitchFamily="34" charset="0"/>
                <a:cs typeface="Arial" panose="020B0604020202020204" pitchFamily="34" charset="0"/>
              </a:rPr>
              <a:t>Maritime Administration of Latvia</a:t>
            </a:r>
          </a:p>
        </p:txBody>
      </p:sp>
      <p:sp>
        <p:nvSpPr>
          <p:cNvPr id="17411" name="Text Box 6"/>
          <p:cNvSpPr txBox="1">
            <a:spLocks noChangeArrowheads="1"/>
          </p:cNvSpPr>
          <p:nvPr/>
        </p:nvSpPr>
        <p:spPr bwMode="auto">
          <a:xfrm>
            <a:off x="8647113" y="6408738"/>
            <a:ext cx="36671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a:spcBef>
                <a:spcPts val="4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7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1pPr>
            <a:lvl2pPr>
              <a:spcBef>
                <a:spcPts val="325"/>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3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2pPr>
            <a:lvl3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1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3pPr>
            <a:lvl4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9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4pPr>
            <a:lvl5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5pPr>
            <a:lvl6pPr marL="25146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6pPr>
            <a:lvl7pPr marL="29718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7pPr>
            <a:lvl8pPr marL="34290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8pPr>
            <a:lvl9pPr marL="38862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9pPr>
          </a:lstStyle>
          <a:p>
            <a:pPr algn="r" eaLnBrk="1" hangingPunct="1">
              <a:spcBef>
                <a:spcPct val="0"/>
              </a:spcBef>
              <a:buClrTx/>
              <a:buFontTx/>
              <a:buNone/>
            </a:pPr>
            <a:fld id="{F6BDD912-3C3B-4FDA-A8B3-25076B6F7082}" type="slidenum">
              <a:rPr lang="lv-LV" altLang="en-US" sz="1000">
                <a:latin typeface="Arial" panose="020B0604020202020204" pitchFamily="34" charset="0"/>
                <a:cs typeface="Arial" panose="020B0604020202020204" pitchFamily="34" charset="0"/>
              </a:rPr>
              <a:pPr algn="r" eaLnBrk="1" hangingPunct="1">
                <a:spcBef>
                  <a:spcPct val="0"/>
                </a:spcBef>
                <a:buClrTx/>
                <a:buFontTx/>
                <a:buNone/>
              </a:pPr>
              <a:t>31</a:t>
            </a:fld>
            <a:endParaRPr lang="lv-LV" altLang="en-US" sz="1000">
              <a:latin typeface="Arial" panose="020B0604020202020204" pitchFamily="34" charset="0"/>
              <a:cs typeface="Arial" panose="020B0604020202020204" pitchFamily="34" charset="0"/>
            </a:endParaRPr>
          </a:p>
        </p:txBody>
      </p:sp>
      <p:sp>
        <p:nvSpPr>
          <p:cNvPr id="3" name="TextBox 2"/>
          <p:cNvSpPr txBox="1"/>
          <p:nvPr/>
        </p:nvSpPr>
        <p:spPr>
          <a:xfrm>
            <a:off x="250825" y="196712"/>
            <a:ext cx="7144585" cy="1077218"/>
          </a:xfrm>
          <a:prstGeom prst="rect">
            <a:avLst/>
          </a:prstGeom>
          <a:noFill/>
        </p:spPr>
        <p:txBody>
          <a:bodyPr wrap="square">
            <a:spAutoFit/>
          </a:bodyPr>
          <a:lstStyle/>
          <a:p>
            <a:pPr algn="ctr" eaLnBrk="1" hangingPunct="1">
              <a:buClr>
                <a:srgbClr val="000000"/>
              </a:buClr>
              <a:buSzPct val="100000"/>
              <a:buFont typeface="Times New Roman" panose="02020603050405020304" pitchFamily="18" charset="0"/>
              <a:buNone/>
            </a:pPr>
            <a:r>
              <a:rPr lang="en-US" altLang="lv-LV" sz="3200" b="1" dirty="0">
                <a:cs typeface="Arial" panose="020B0604020202020204" pitchFamily="34" charset="0"/>
              </a:rPr>
              <a:t>MARITIME ADMINISTRATION OF </a:t>
            </a:r>
            <a:r>
              <a:rPr lang="en-US" altLang="lv-LV" sz="3200" b="1" dirty="0" smtClean="0">
                <a:cs typeface="Arial" panose="020B0604020202020204" pitchFamily="34" charset="0"/>
              </a:rPr>
              <a:t>LATVIA - RESOURCES</a:t>
            </a:r>
            <a:endParaRPr lang="en-US" altLang="lv-LV" sz="3200" b="1" dirty="0">
              <a:cs typeface="Arial" panose="020B0604020202020204" pitchFamily="34" charset="0"/>
            </a:endParaRPr>
          </a:p>
        </p:txBody>
      </p:sp>
      <p:pic>
        <p:nvPicPr>
          <p:cNvPr id="10" name="Picture 311" descr="Kugi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56" y="1557338"/>
            <a:ext cx="4609648" cy="3688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4844717" y="1700213"/>
            <a:ext cx="4299283" cy="3785652"/>
          </a:xfrm>
          <a:prstGeom prst="rect">
            <a:avLst/>
          </a:prstGeom>
          <a:noFill/>
        </p:spPr>
        <p:txBody>
          <a:bodyPr wrap="square">
            <a:spAutoFit/>
          </a:bodyPr>
          <a:lstStyle/>
          <a:p>
            <a:pPr eaLnBrk="1" hangingPunct="1">
              <a:buClr>
                <a:srgbClr val="000000"/>
              </a:buClr>
              <a:buSzPct val="100000"/>
              <a:buFont typeface="Times New Roman" panose="02020603050405020304" pitchFamily="18" charset="0"/>
              <a:buNone/>
              <a:defRPr/>
            </a:pPr>
            <a:r>
              <a:rPr lang="lv-LV" sz="2000" dirty="0"/>
              <a:t>«Kristians </a:t>
            </a:r>
            <a:r>
              <a:rPr lang="lv-LV" sz="2000" dirty="0" err="1"/>
              <a:t>Dals</a:t>
            </a:r>
            <a:r>
              <a:rPr lang="lv-LV" sz="2000" dirty="0" smtClean="0"/>
              <a:t>»</a:t>
            </a:r>
            <a:endParaRPr lang="en-US" sz="2000" dirty="0" smtClean="0"/>
          </a:p>
          <a:p>
            <a:pPr eaLnBrk="1" hangingPunct="1">
              <a:buClr>
                <a:srgbClr val="000000"/>
              </a:buClr>
              <a:buSzPct val="100000"/>
              <a:buFont typeface="Times New Roman" panose="02020603050405020304" pitchFamily="18" charset="0"/>
              <a:buNone/>
              <a:defRPr/>
            </a:pPr>
            <a:endParaRPr lang="lv-LV" sz="2000" dirty="0"/>
          </a:p>
          <a:p>
            <a:pPr eaLnBrk="1" hangingPunct="1">
              <a:buClr>
                <a:srgbClr val="000000"/>
              </a:buClr>
              <a:buSzPct val="100000"/>
              <a:buFont typeface="Times New Roman" panose="02020603050405020304" pitchFamily="18" charset="0"/>
              <a:buNone/>
              <a:defRPr/>
            </a:pPr>
            <a:r>
              <a:rPr lang="lv-LV" sz="2000" dirty="0" err="1"/>
              <a:t>Overall</a:t>
            </a:r>
            <a:r>
              <a:rPr lang="lv-LV" sz="2000" dirty="0"/>
              <a:t> </a:t>
            </a:r>
            <a:r>
              <a:rPr lang="lv-LV" sz="2000" dirty="0" err="1"/>
              <a:t>length</a:t>
            </a:r>
            <a:r>
              <a:rPr lang="lv-LV" sz="2000" dirty="0"/>
              <a:t>:		19,8m</a:t>
            </a:r>
          </a:p>
          <a:p>
            <a:pPr eaLnBrk="1" hangingPunct="1">
              <a:buClr>
                <a:srgbClr val="000000"/>
              </a:buClr>
              <a:buSzPct val="100000"/>
              <a:buFont typeface="Times New Roman" panose="02020603050405020304" pitchFamily="18" charset="0"/>
              <a:buNone/>
              <a:defRPr/>
            </a:pPr>
            <a:r>
              <a:rPr lang="lv-LV" sz="2000" dirty="0" err="1"/>
              <a:t>Beam</a:t>
            </a:r>
            <a:r>
              <a:rPr lang="lv-LV" sz="2000" dirty="0"/>
              <a:t>:				6,7m</a:t>
            </a:r>
          </a:p>
          <a:p>
            <a:pPr eaLnBrk="1" hangingPunct="1">
              <a:buClr>
                <a:srgbClr val="000000"/>
              </a:buClr>
              <a:buSzPct val="100000"/>
              <a:buFont typeface="Times New Roman" panose="02020603050405020304" pitchFamily="18" charset="0"/>
              <a:buNone/>
              <a:defRPr/>
            </a:pPr>
            <a:r>
              <a:rPr lang="lv-LV" sz="2000" dirty="0" err="1"/>
              <a:t>Draught</a:t>
            </a:r>
            <a:r>
              <a:rPr lang="lv-LV" sz="2000" dirty="0"/>
              <a:t>:			</a:t>
            </a:r>
            <a:r>
              <a:rPr lang="lv-LV" sz="2000" dirty="0" smtClean="0"/>
              <a:t>1,3m</a:t>
            </a:r>
            <a:endParaRPr lang="lv-LV" sz="2000" dirty="0"/>
          </a:p>
          <a:p>
            <a:pPr eaLnBrk="1" hangingPunct="1">
              <a:buClr>
                <a:srgbClr val="000000"/>
              </a:buClr>
              <a:buSzPct val="100000"/>
              <a:buFont typeface="Times New Roman" panose="02020603050405020304" pitchFamily="18" charset="0"/>
              <a:buNone/>
              <a:defRPr/>
            </a:pPr>
            <a:r>
              <a:rPr lang="lv-LV" sz="2000" dirty="0" err="1"/>
              <a:t>Speed</a:t>
            </a:r>
            <a:r>
              <a:rPr lang="lv-LV" sz="2000" dirty="0"/>
              <a:t>:				11,0Kts</a:t>
            </a:r>
          </a:p>
          <a:p>
            <a:pPr eaLnBrk="1" hangingPunct="1">
              <a:buClr>
                <a:srgbClr val="000000"/>
              </a:buClr>
              <a:buSzPct val="100000"/>
              <a:buFont typeface="Times New Roman" panose="02020603050405020304" pitchFamily="18" charset="0"/>
              <a:buNone/>
              <a:defRPr/>
            </a:pPr>
            <a:r>
              <a:rPr lang="lv-LV" sz="2000" dirty="0" err="1"/>
              <a:t>Engine</a:t>
            </a:r>
            <a:r>
              <a:rPr lang="lv-LV" sz="2000" dirty="0"/>
              <a:t>:				2</a:t>
            </a:r>
          </a:p>
          <a:p>
            <a:pPr eaLnBrk="1" hangingPunct="1">
              <a:buClr>
                <a:srgbClr val="000000"/>
              </a:buClr>
              <a:buSzPct val="100000"/>
              <a:buFont typeface="Times New Roman" panose="02020603050405020304" pitchFamily="18" charset="0"/>
              <a:buNone/>
              <a:defRPr/>
            </a:pPr>
            <a:r>
              <a:rPr lang="lv-LV" sz="2000" dirty="0" err="1"/>
              <a:t>Power</a:t>
            </a:r>
            <a:r>
              <a:rPr lang="lv-LV" sz="2000" dirty="0"/>
              <a:t>:				324kW</a:t>
            </a:r>
          </a:p>
          <a:p>
            <a:pPr eaLnBrk="1" hangingPunct="1">
              <a:buClr>
                <a:srgbClr val="000000"/>
              </a:buClr>
              <a:buSzPct val="100000"/>
              <a:buFont typeface="Times New Roman" panose="02020603050405020304" pitchFamily="18" charset="0"/>
              <a:buNone/>
              <a:defRPr/>
            </a:pPr>
            <a:r>
              <a:rPr lang="lv-LV" sz="2000" dirty="0" err="1"/>
              <a:t>Crew</a:t>
            </a:r>
            <a:r>
              <a:rPr lang="lv-LV" sz="2000" dirty="0"/>
              <a:t>:				4</a:t>
            </a:r>
          </a:p>
          <a:p>
            <a:pPr eaLnBrk="1" hangingPunct="1">
              <a:buClr>
                <a:srgbClr val="000000"/>
              </a:buClr>
              <a:buSzPct val="100000"/>
              <a:buFont typeface="Times New Roman" panose="02020603050405020304" pitchFamily="18" charset="0"/>
              <a:buNone/>
              <a:defRPr/>
            </a:pPr>
            <a:r>
              <a:rPr lang="lv-LV" sz="2000" dirty="0" err="1"/>
              <a:t>Multibeam</a:t>
            </a:r>
            <a:r>
              <a:rPr lang="lv-LV" sz="2000" dirty="0"/>
              <a:t>:			RESON 							</a:t>
            </a:r>
            <a:r>
              <a:rPr lang="lv-LV" sz="2000" dirty="0" err="1"/>
              <a:t>SeaBat</a:t>
            </a:r>
            <a:r>
              <a:rPr lang="lv-LV" sz="2000" dirty="0"/>
              <a:t> 7101</a:t>
            </a:r>
          </a:p>
          <a:p>
            <a:pPr eaLnBrk="1" hangingPunct="1">
              <a:buClr>
                <a:srgbClr val="000000"/>
              </a:buClr>
              <a:buSzPct val="100000"/>
              <a:buFont typeface="Times New Roman" panose="02020603050405020304" pitchFamily="18" charset="0"/>
              <a:buNone/>
              <a:defRPr/>
            </a:pPr>
            <a:r>
              <a:rPr lang="lv-LV" sz="2000" dirty="0"/>
              <a:t>GPS:				</a:t>
            </a:r>
            <a:r>
              <a:rPr lang="lv-LV" sz="2000" dirty="0" err="1"/>
              <a:t>Trimble</a:t>
            </a:r>
            <a:endParaRPr lang="en-US" sz="2000" dirty="0"/>
          </a:p>
        </p:txBody>
      </p:sp>
    </p:spTree>
    <p:extLst>
      <p:ext uri="{BB962C8B-B14F-4D97-AF65-F5344CB8AC3E}">
        <p14:creationId xmlns:p14="http://schemas.microsoft.com/office/powerpoint/2010/main" val="2039972711"/>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5"/>
          <p:cNvSpPr txBox="1">
            <a:spLocks noChangeArrowheads="1"/>
          </p:cNvSpPr>
          <p:nvPr/>
        </p:nvSpPr>
        <p:spPr bwMode="auto">
          <a:xfrm>
            <a:off x="323850" y="6524625"/>
            <a:ext cx="237648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a:spcBef>
                <a:spcPts val="4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7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1pPr>
            <a:lvl2pPr>
              <a:spcBef>
                <a:spcPts val="325"/>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3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2pPr>
            <a:lvl3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1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3pPr>
            <a:lvl4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9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4pPr>
            <a:lvl5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5pPr>
            <a:lvl6pPr marL="25146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6pPr>
            <a:lvl7pPr marL="29718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7pPr>
            <a:lvl8pPr marL="34290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8pPr>
            <a:lvl9pPr marL="38862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9pPr>
          </a:lstStyle>
          <a:p>
            <a:pPr algn="r" eaLnBrk="1" hangingPunct="1">
              <a:spcBef>
                <a:spcPct val="0"/>
              </a:spcBef>
              <a:buClrTx/>
              <a:buFontTx/>
              <a:buNone/>
            </a:pPr>
            <a:r>
              <a:rPr lang="lv-LV" altLang="lv-LV" sz="1000">
                <a:solidFill>
                  <a:srgbClr val="F2F2F2"/>
                </a:solidFill>
                <a:latin typeface="Arial" panose="020B0604020202020204" pitchFamily="34" charset="0"/>
                <a:cs typeface="Arial" panose="020B0604020202020204" pitchFamily="34" charset="0"/>
              </a:rPr>
              <a:t>Maritime Administration of Latvia</a:t>
            </a:r>
          </a:p>
        </p:txBody>
      </p:sp>
      <p:sp>
        <p:nvSpPr>
          <p:cNvPr id="19459" name="Text Box 6"/>
          <p:cNvSpPr txBox="1">
            <a:spLocks noChangeArrowheads="1"/>
          </p:cNvSpPr>
          <p:nvPr/>
        </p:nvSpPr>
        <p:spPr bwMode="auto">
          <a:xfrm>
            <a:off x="8647113" y="6408738"/>
            <a:ext cx="36671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a:spcBef>
                <a:spcPts val="4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7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1pPr>
            <a:lvl2pPr>
              <a:spcBef>
                <a:spcPts val="325"/>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3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2pPr>
            <a:lvl3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1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3pPr>
            <a:lvl4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9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4pPr>
            <a:lvl5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5pPr>
            <a:lvl6pPr marL="25146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6pPr>
            <a:lvl7pPr marL="29718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7pPr>
            <a:lvl8pPr marL="34290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8pPr>
            <a:lvl9pPr marL="38862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9pPr>
          </a:lstStyle>
          <a:p>
            <a:pPr algn="r" eaLnBrk="1" hangingPunct="1">
              <a:spcBef>
                <a:spcPct val="0"/>
              </a:spcBef>
              <a:buClrTx/>
              <a:buFontTx/>
              <a:buNone/>
            </a:pPr>
            <a:fld id="{FDB8BE1E-F09A-45BE-BEA7-EF36316322FC}" type="slidenum">
              <a:rPr lang="lv-LV" altLang="en-US" sz="1000">
                <a:latin typeface="Arial" panose="020B0604020202020204" pitchFamily="34" charset="0"/>
                <a:cs typeface="Arial" panose="020B0604020202020204" pitchFamily="34" charset="0"/>
              </a:rPr>
              <a:pPr algn="r" eaLnBrk="1" hangingPunct="1">
                <a:spcBef>
                  <a:spcPct val="0"/>
                </a:spcBef>
                <a:buClrTx/>
                <a:buFontTx/>
                <a:buNone/>
              </a:pPr>
              <a:t>32</a:t>
            </a:fld>
            <a:endParaRPr lang="lv-LV" altLang="en-US" sz="1000">
              <a:latin typeface="Arial" panose="020B0604020202020204" pitchFamily="34" charset="0"/>
              <a:cs typeface="Arial" panose="020B0604020202020204" pitchFamily="34" charset="0"/>
            </a:endParaRPr>
          </a:p>
        </p:txBody>
      </p:sp>
      <p:sp>
        <p:nvSpPr>
          <p:cNvPr id="3" name="TextBox 2"/>
          <p:cNvSpPr txBox="1"/>
          <p:nvPr/>
        </p:nvSpPr>
        <p:spPr>
          <a:xfrm>
            <a:off x="323850" y="11029"/>
            <a:ext cx="7190706" cy="1077218"/>
          </a:xfrm>
          <a:prstGeom prst="rect">
            <a:avLst/>
          </a:prstGeom>
          <a:noFill/>
        </p:spPr>
        <p:txBody>
          <a:bodyPr wrap="square">
            <a:spAutoFit/>
          </a:bodyPr>
          <a:lstStyle/>
          <a:p>
            <a:pPr algn="ctr" eaLnBrk="1" hangingPunct="1">
              <a:buClr>
                <a:srgbClr val="000000"/>
              </a:buClr>
              <a:buSzPct val="100000"/>
              <a:buFont typeface="Times New Roman" panose="02020603050405020304" pitchFamily="18" charset="0"/>
              <a:buNone/>
            </a:pPr>
            <a:r>
              <a:rPr lang="en-US" altLang="lv-LV" sz="3200" b="1" dirty="0">
                <a:cs typeface="Arial" panose="020B0604020202020204" pitchFamily="34" charset="0"/>
              </a:rPr>
              <a:t>MARITIME ADMINISTRATION OF </a:t>
            </a:r>
            <a:r>
              <a:rPr lang="en-US" altLang="lv-LV" sz="3200" b="1" dirty="0" smtClean="0">
                <a:cs typeface="Arial" panose="020B0604020202020204" pitchFamily="34" charset="0"/>
              </a:rPr>
              <a:t>LATVIA - RESOURCES</a:t>
            </a:r>
            <a:endParaRPr lang="en-US" altLang="lv-LV" sz="3200" b="1" dirty="0">
              <a:cs typeface="Arial" panose="020B0604020202020204" pitchFamily="34" charset="0"/>
            </a:endParaRPr>
          </a:p>
        </p:txBody>
      </p:sp>
      <p:sp>
        <p:nvSpPr>
          <p:cNvPr id="4" name="TextBox 3"/>
          <p:cNvSpPr txBox="1"/>
          <p:nvPr/>
        </p:nvSpPr>
        <p:spPr>
          <a:xfrm>
            <a:off x="4970463" y="1089526"/>
            <a:ext cx="4043362" cy="3139321"/>
          </a:xfrm>
          <a:prstGeom prst="rect">
            <a:avLst/>
          </a:prstGeom>
          <a:noFill/>
        </p:spPr>
        <p:txBody>
          <a:bodyPr wrap="square">
            <a:spAutoFit/>
          </a:bodyPr>
          <a:lstStyle/>
          <a:p>
            <a:pPr eaLnBrk="1" hangingPunct="1">
              <a:buClr>
                <a:srgbClr val="000000"/>
              </a:buClr>
              <a:buSzPct val="100000"/>
              <a:buFont typeface="Times New Roman" panose="02020603050405020304" pitchFamily="18" charset="0"/>
              <a:buNone/>
              <a:defRPr/>
            </a:pPr>
            <a:r>
              <a:rPr lang="lv-LV" dirty="0"/>
              <a:t>«SONĀRS»</a:t>
            </a:r>
          </a:p>
          <a:p>
            <a:pPr eaLnBrk="1" hangingPunct="1">
              <a:buClr>
                <a:srgbClr val="000000"/>
              </a:buClr>
              <a:buSzPct val="100000"/>
              <a:buFont typeface="Times New Roman" panose="02020603050405020304" pitchFamily="18" charset="0"/>
              <a:buNone/>
              <a:defRPr/>
            </a:pPr>
            <a:r>
              <a:rPr lang="lv-LV" dirty="0" err="1"/>
              <a:t>Overall</a:t>
            </a:r>
            <a:r>
              <a:rPr lang="lv-LV" dirty="0"/>
              <a:t> </a:t>
            </a:r>
            <a:r>
              <a:rPr lang="lv-LV" dirty="0" err="1"/>
              <a:t>length</a:t>
            </a:r>
            <a:r>
              <a:rPr lang="lv-LV" dirty="0"/>
              <a:t>:		7,25m</a:t>
            </a:r>
          </a:p>
          <a:p>
            <a:pPr eaLnBrk="1" hangingPunct="1">
              <a:buClr>
                <a:srgbClr val="000000"/>
              </a:buClr>
              <a:buSzPct val="100000"/>
              <a:buFont typeface="Times New Roman" panose="02020603050405020304" pitchFamily="18" charset="0"/>
              <a:buNone/>
              <a:defRPr/>
            </a:pPr>
            <a:r>
              <a:rPr lang="lv-LV" dirty="0" err="1"/>
              <a:t>Beam</a:t>
            </a:r>
            <a:r>
              <a:rPr lang="lv-LV" dirty="0"/>
              <a:t>:				2,4m</a:t>
            </a:r>
          </a:p>
          <a:p>
            <a:pPr eaLnBrk="1" hangingPunct="1">
              <a:buClr>
                <a:srgbClr val="000000"/>
              </a:buClr>
              <a:buSzPct val="100000"/>
              <a:buFont typeface="Times New Roman" panose="02020603050405020304" pitchFamily="18" charset="0"/>
              <a:buNone/>
              <a:defRPr/>
            </a:pPr>
            <a:r>
              <a:rPr lang="lv-LV" dirty="0" err="1"/>
              <a:t>Draught</a:t>
            </a:r>
            <a:r>
              <a:rPr lang="lv-LV" dirty="0"/>
              <a:t>:				0,6m</a:t>
            </a:r>
          </a:p>
          <a:p>
            <a:pPr eaLnBrk="1" hangingPunct="1">
              <a:buClr>
                <a:srgbClr val="000000"/>
              </a:buClr>
              <a:buSzPct val="100000"/>
              <a:buFont typeface="Times New Roman" panose="02020603050405020304" pitchFamily="18" charset="0"/>
              <a:buNone/>
              <a:defRPr/>
            </a:pPr>
            <a:r>
              <a:rPr lang="lv-LV" dirty="0" err="1"/>
              <a:t>Speed</a:t>
            </a:r>
            <a:r>
              <a:rPr lang="lv-LV" dirty="0"/>
              <a:t>:				32,0kts</a:t>
            </a:r>
          </a:p>
          <a:p>
            <a:pPr eaLnBrk="1" hangingPunct="1">
              <a:buClr>
                <a:srgbClr val="000000"/>
              </a:buClr>
              <a:buSzPct val="100000"/>
              <a:buFont typeface="Times New Roman" panose="02020603050405020304" pitchFamily="18" charset="0"/>
              <a:buNone/>
              <a:defRPr/>
            </a:pPr>
            <a:r>
              <a:rPr lang="lv-LV" dirty="0" err="1"/>
              <a:t>Engine</a:t>
            </a:r>
            <a:r>
              <a:rPr lang="lv-LV" dirty="0"/>
              <a:t>:				1</a:t>
            </a:r>
          </a:p>
          <a:p>
            <a:pPr eaLnBrk="1" hangingPunct="1">
              <a:buClr>
                <a:srgbClr val="000000"/>
              </a:buClr>
              <a:buSzPct val="100000"/>
              <a:buFont typeface="Times New Roman" panose="02020603050405020304" pitchFamily="18" charset="0"/>
              <a:buNone/>
              <a:defRPr/>
            </a:pPr>
            <a:r>
              <a:rPr lang="lv-LV" dirty="0" err="1"/>
              <a:t>Power</a:t>
            </a:r>
            <a:r>
              <a:rPr lang="lv-LV" dirty="0"/>
              <a:t>:				110,3kW</a:t>
            </a:r>
          </a:p>
          <a:p>
            <a:pPr eaLnBrk="1" hangingPunct="1">
              <a:buClr>
                <a:srgbClr val="000000"/>
              </a:buClr>
              <a:buSzPct val="100000"/>
              <a:buFont typeface="Times New Roman" panose="02020603050405020304" pitchFamily="18" charset="0"/>
              <a:buNone/>
              <a:defRPr/>
            </a:pPr>
            <a:r>
              <a:rPr lang="lv-LV" dirty="0" err="1"/>
              <a:t>Crew</a:t>
            </a:r>
            <a:r>
              <a:rPr lang="lv-LV" dirty="0"/>
              <a:t>:				2+1 (max.8)</a:t>
            </a:r>
          </a:p>
          <a:p>
            <a:pPr eaLnBrk="1" hangingPunct="1">
              <a:buClr>
                <a:srgbClr val="000000"/>
              </a:buClr>
              <a:buSzPct val="100000"/>
              <a:buFont typeface="Times New Roman" panose="02020603050405020304" pitchFamily="18" charset="0"/>
              <a:buNone/>
              <a:defRPr/>
            </a:pPr>
            <a:r>
              <a:rPr lang="lv-LV" dirty="0" err="1"/>
              <a:t>Multibeam</a:t>
            </a:r>
            <a:r>
              <a:rPr lang="lv-LV" dirty="0"/>
              <a:t>:			RESON 					</a:t>
            </a:r>
            <a:r>
              <a:rPr lang="lv-LV" dirty="0" err="1"/>
              <a:t>SeaBat</a:t>
            </a:r>
            <a:r>
              <a:rPr lang="lv-LV" dirty="0"/>
              <a:t> T-20P</a:t>
            </a:r>
          </a:p>
          <a:p>
            <a:pPr eaLnBrk="1" hangingPunct="1">
              <a:buClr>
                <a:srgbClr val="000000"/>
              </a:buClr>
              <a:buSzPct val="100000"/>
              <a:buFont typeface="Times New Roman" panose="02020603050405020304" pitchFamily="18" charset="0"/>
              <a:buNone/>
              <a:defRPr/>
            </a:pPr>
            <a:r>
              <a:rPr lang="lv-LV" dirty="0"/>
              <a:t>GPS:				</a:t>
            </a:r>
            <a:r>
              <a:rPr lang="lv-LV" dirty="0" err="1"/>
              <a:t>Trimble</a:t>
            </a:r>
            <a:endParaRPr lang="en-US" dirty="0"/>
          </a:p>
        </p:txBody>
      </p:sp>
      <p:pic>
        <p:nvPicPr>
          <p:cNvPr id="19462" name="Picture 2" descr="C:\sonarsbildes250815\Camera\IMG_20150825_1015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4275138"/>
            <a:ext cx="4254500"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93866" y="4210841"/>
            <a:ext cx="3665537"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4"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60350" y="1254125"/>
            <a:ext cx="4464050" cy="297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7155840"/>
      </p:ext>
    </p:extLst>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5"/>
          <p:cNvSpPr txBox="1">
            <a:spLocks noChangeArrowheads="1"/>
          </p:cNvSpPr>
          <p:nvPr/>
        </p:nvSpPr>
        <p:spPr bwMode="auto">
          <a:xfrm>
            <a:off x="323850" y="6524625"/>
            <a:ext cx="237648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a:spcBef>
                <a:spcPts val="4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7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1pPr>
            <a:lvl2pPr>
              <a:spcBef>
                <a:spcPts val="325"/>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3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2pPr>
            <a:lvl3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1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3pPr>
            <a:lvl4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9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4pPr>
            <a:lvl5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5pPr>
            <a:lvl6pPr marL="25146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6pPr>
            <a:lvl7pPr marL="29718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7pPr>
            <a:lvl8pPr marL="34290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8pPr>
            <a:lvl9pPr marL="38862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9pPr>
          </a:lstStyle>
          <a:p>
            <a:pPr algn="r" eaLnBrk="1" hangingPunct="1">
              <a:spcBef>
                <a:spcPct val="0"/>
              </a:spcBef>
              <a:buClrTx/>
              <a:buFontTx/>
              <a:buNone/>
            </a:pPr>
            <a:r>
              <a:rPr lang="lv-LV" altLang="lv-LV" sz="1000">
                <a:solidFill>
                  <a:srgbClr val="F2F2F2"/>
                </a:solidFill>
                <a:latin typeface="Arial" panose="020B0604020202020204" pitchFamily="34" charset="0"/>
                <a:cs typeface="Arial" panose="020B0604020202020204" pitchFamily="34" charset="0"/>
              </a:rPr>
              <a:t>Maritime Administration of Latvia</a:t>
            </a:r>
          </a:p>
        </p:txBody>
      </p:sp>
      <p:sp>
        <p:nvSpPr>
          <p:cNvPr id="21507" name="Text Box 6"/>
          <p:cNvSpPr txBox="1">
            <a:spLocks noChangeArrowheads="1"/>
          </p:cNvSpPr>
          <p:nvPr/>
        </p:nvSpPr>
        <p:spPr bwMode="auto">
          <a:xfrm>
            <a:off x="8647113" y="6408738"/>
            <a:ext cx="36671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a:spcBef>
                <a:spcPts val="4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7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1pPr>
            <a:lvl2pPr>
              <a:spcBef>
                <a:spcPts val="325"/>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3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2pPr>
            <a:lvl3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1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3pPr>
            <a:lvl4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900">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4pPr>
            <a:lvl5pPr>
              <a:spcBef>
                <a:spcPts val="35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5pPr>
            <a:lvl6pPr marL="25146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6pPr>
            <a:lvl7pPr marL="29718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7pPr>
            <a:lvl8pPr marL="34290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8pPr>
            <a:lvl9pPr marL="3886200" indent="-228600" defTabSz="449263" eaLnBrk="0" fontAlgn="base" hangingPunct="0">
              <a:spcBef>
                <a:spcPts val="35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2060"/>
                </a:solidFill>
                <a:latin typeface="Lucida Sans Unicode" panose="020B0602030504020204" pitchFamily="34" charset="0"/>
                <a:ea typeface="MS PGothic" panose="020B0600070205080204" pitchFamily="34" charset="-128"/>
                <a:cs typeface="Microsoft YaHei" panose="020B0503020204020204" pitchFamily="34" charset="-122"/>
              </a:defRPr>
            </a:lvl9pPr>
          </a:lstStyle>
          <a:p>
            <a:pPr algn="r" eaLnBrk="1" hangingPunct="1">
              <a:spcBef>
                <a:spcPct val="0"/>
              </a:spcBef>
              <a:buClrTx/>
              <a:buFontTx/>
              <a:buNone/>
            </a:pPr>
            <a:fld id="{77C4974B-5B98-48F8-A5DE-AB61AC7E0CC0}" type="slidenum">
              <a:rPr lang="lv-LV" altLang="en-US" sz="1000">
                <a:latin typeface="Arial" panose="020B0604020202020204" pitchFamily="34" charset="0"/>
                <a:cs typeface="Arial" panose="020B0604020202020204" pitchFamily="34" charset="0"/>
              </a:rPr>
              <a:pPr algn="r" eaLnBrk="1" hangingPunct="1">
                <a:spcBef>
                  <a:spcPct val="0"/>
                </a:spcBef>
                <a:buClrTx/>
                <a:buFontTx/>
                <a:buNone/>
              </a:pPr>
              <a:t>33</a:t>
            </a:fld>
            <a:endParaRPr lang="lv-LV" altLang="en-US" sz="1000">
              <a:latin typeface="Arial" panose="020B0604020202020204" pitchFamily="34" charset="0"/>
              <a:cs typeface="Arial" panose="020B0604020202020204" pitchFamily="34" charset="0"/>
            </a:endParaRPr>
          </a:p>
        </p:txBody>
      </p:sp>
      <p:sp>
        <p:nvSpPr>
          <p:cNvPr id="4" name="TextBox 3"/>
          <p:cNvSpPr txBox="1"/>
          <p:nvPr/>
        </p:nvSpPr>
        <p:spPr>
          <a:xfrm>
            <a:off x="250826" y="1337608"/>
            <a:ext cx="4176712" cy="1938992"/>
          </a:xfrm>
          <a:prstGeom prst="rect">
            <a:avLst/>
          </a:prstGeom>
          <a:noFill/>
        </p:spPr>
        <p:txBody>
          <a:bodyPr>
            <a:spAutoFit/>
          </a:bodyPr>
          <a:lstStyle/>
          <a:p>
            <a:pPr eaLnBrk="1" hangingPunct="1">
              <a:buClr>
                <a:srgbClr val="000000"/>
              </a:buClr>
              <a:buSzPct val="100000"/>
              <a:buFont typeface="Times New Roman" panose="02020603050405020304" pitchFamily="18" charset="0"/>
              <a:buNone/>
              <a:defRPr/>
            </a:pPr>
            <a:r>
              <a:rPr lang="lv-LV" sz="2000" dirty="0"/>
              <a:t>«BLESSER»</a:t>
            </a:r>
          </a:p>
          <a:p>
            <a:pPr eaLnBrk="1" hangingPunct="1">
              <a:buClr>
                <a:srgbClr val="000000"/>
              </a:buClr>
              <a:buSzPct val="100000"/>
              <a:buFont typeface="Times New Roman" panose="02020603050405020304" pitchFamily="18" charset="0"/>
              <a:buNone/>
              <a:defRPr/>
            </a:pPr>
            <a:r>
              <a:rPr lang="lv-LV" sz="2000" dirty="0" err="1"/>
              <a:t>Overall</a:t>
            </a:r>
            <a:r>
              <a:rPr lang="lv-LV" sz="2000" dirty="0"/>
              <a:t> </a:t>
            </a:r>
            <a:r>
              <a:rPr lang="lv-LV" sz="2000" dirty="0" err="1"/>
              <a:t>length</a:t>
            </a:r>
            <a:r>
              <a:rPr lang="lv-LV" sz="2000" dirty="0"/>
              <a:t>:		6m</a:t>
            </a:r>
          </a:p>
          <a:p>
            <a:pPr eaLnBrk="1" hangingPunct="1">
              <a:buClr>
                <a:srgbClr val="000000"/>
              </a:buClr>
              <a:buSzPct val="100000"/>
              <a:buFont typeface="Times New Roman" panose="02020603050405020304" pitchFamily="18" charset="0"/>
              <a:buNone/>
              <a:defRPr/>
            </a:pPr>
            <a:r>
              <a:rPr lang="lv-LV" sz="2000" dirty="0" err="1"/>
              <a:t>Beam</a:t>
            </a:r>
            <a:r>
              <a:rPr lang="lv-LV" sz="2000" dirty="0"/>
              <a:t>:				2m</a:t>
            </a:r>
          </a:p>
          <a:p>
            <a:pPr eaLnBrk="1" hangingPunct="1">
              <a:buClr>
                <a:srgbClr val="000000"/>
              </a:buClr>
              <a:buSzPct val="100000"/>
              <a:buFont typeface="Times New Roman" panose="02020603050405020304" pitchFamily="18" charset="0"/>
              <a:buNone/>
              <a:defRPr/>
            </a:pPr>
            <a:r>
              <a:rPr lang="lv-LV" sz="2000" dirty="0" err="1"/>
              <a:t>Engine</a:t>
            </a:r>
            <a:r>
              <a:rPr lang="lv-LV" sz="2000" dirty="0"/>
              <a:t>:				2 x 50HP</a:t>
            </a:r>
          </a:p>
          <a:p>
            <a:pPr eaLnBrk="1" hangingPunct="1">
              <a:buClr>
                <a:srgbClr val="000000"/>
              </a:buClr>
              <a:buSzPct val="100000"/>
              <a:buFont typeface="Times New Roman" panose="02020603050405020304" pitchFamily="18" charset="0"/>
              <a:buNone/>
              <a:defRPr/>
            </a:pPr>
            <a:r>
              <a:rPr lang="lv-LV" sz="2000" dirty="0" err="1"/>
              <a:t>Speed</a:t>
            </a:r>
            <a:r>
              <a:rPr lang="lv-LV" sz="2000" dirty="0"/>
              <a:t> </a:t>
            </a:r>
            <a:r>
              <a:rPr lang="lv-LV" sz="2000" dirty="0" err="1"/>
              <a:t>max</a:t>
            </a:r>
            <a:r>
              <a:rPr lang="lv-LV" sz="2000" dirty="0"/>
              <a:t>:			16kts</a:t>
            </a:r>
          </a:p>
          <a:p>
            <a:pPr eaLnBrk="1" hangingPunct="1">
              <a:buClr>
                <a:srgbClr val="000000"/>
              </a:buClr>
              <a:buSzPct val="100000"/>
              <a:buFont typeface="Times New Roman" panose="02020603050405020304" pitchFamily="18" charset="0"/>
              <a:buNone/>
              <a:defRPr/>
            </a:pPr>
            <a:r>
              <a:rPr lang="lv-LV" sz="2000" dirty="0" err="1"/>
              <a:t>Single</a:t>
            </a:r>
            <a:r>
              <a:rPr lang="lv-LV" sz="2000" dirty="0"/>
              <a:t> </a:t>
            </a:r>
            <a:r>
              <a:rPr lang="lv-LV" sz="2000" dirty="0" err="1"/>
              <a:t>beam</a:t>
            </a:r>
            <a:r>
              <a:rPr lang="lv-LV" sz="2000" dirty="0"/>
              <a:t> </a:t>
            </a:r>
            <a:r>
              <a:rPr lang="lv-LV" sz="2000" dirty="0" err="1"/>
              <a:t>echo</a:t>
            </a:r>
            <a:r>
              <a:rPr lang="lv-LV" sz="2000" dirty="0"/>
              <a:t> </a:t>
            </a:r>
            <a:r>
              <a:rPr lang="lv-LV" sz="2000" dirty="0" err="1"/>
              <a:t>sounder</a:t>
            </a:r>
            <a:endParaRPr lang="en-US" sz="2000" dirty="0"/>
          </a:p>
        </p:txBody>
      </p:sp>
      <p:pic>
        <p:nvPicPr>
          <p:cNvPr id="7" name="Picture 98" descr="Kuteris_auto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276600"/>
            <a:ext cx="9144000" cy="314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3" descr="C:\BLESSERBILDES250815\IMG_20150825_13155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5938" y="1177925"/>
            <a:ext cx="3417887" cy="204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323850" y="11029"/>
            <a:ext cx="7190706" cy="1077218"/>
          </a:xfrm>
          <a:prstGeom prst="rect">
            <a:avLst/>
          </a:prstGeom>
          <a:noFill/>
        </p:spPr>
        <p:txBody>
          <a:bodyPr wrap="square">
            <a:spAutoFit/>
          </a:bodyPr>
          <a:lstStyle/>
          <a:p>
            <a:pPr algn="ctr" eaLnBrk="1" hangingPunct="1">
              <a:buClr>
                <a:srgbClr val="000000"/>
              </a:buClr>
              <a:buSzPct val="100000"/>
              <a:buFont typeface="Times New Roman" panose="02020603050405020304" pitchFamily="18" charset="0"/>
              <a:buNone/>
            </a:pPr>
            <a:r>
              <a:rPr lang="en-US" altLang="lv-LV" sz="3200" b="1" dirty="0">
                <a:cs typeface="Arial" panose="020B0604020202020204" pitchFamily="34" charset="0"/>
              </a:rPr>
              <a:t>MARITIME ADMINISTRATION OF </a:t>
            </a:r>
            <a:r>
              <a:rPr lang="en-US" altLang="lv-LV" sz="3200" b="1" dirty="0" smtClean="0">
                <a:cs typeface="Arial" panose="020B0604020202020204" pitchFamily="34" charset="0"/>
              </a:rPr>
              <a:t>LATVIA - RESOURCES</a:t>
            </a:r>
            <a:endParaRPr lang="en-US" altLang="lv-LV" sz="3200" b="1" dirty="0">
              <a:cs typeface="Arial" panose="020B0604020202020204" pitchFamily="34" charset="0"/>
            </a:endParaRPr>
          </a:p>
        </p:txBody>
      </p:sp>
    </p:spTree>
    <p:extLst>
      <p:ext uri="{BB962C8B-B14F-4D97-AF65-F5344CB8AC3E}">
        <p14:creationId xmlns:p14="http://schemas.microsoft.com/office/powerpoint/2010/main" val="2193671142"/>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273132" y="300056"/>
            <a:ext cx="9144000" cy="764103"/>
          </a:xfrm>
        </p:spPr>
        <p:txBody>
          <a:bodyPr>
            <a:normAutofit/>
          </a:bodyPr>
          <a:lstStyle/>
          <a:p>
            <a:r>
              <a:rPr lang="en-US" sz="3200" b="1" dirty="0" smtClean="0"/>
              <a:t>SEAGLE – Main project idea - 1</a:t>
            </a:r>
            <a:endParaRPr lang="en-US" sz="3200" b="1" dirty="0"/>
          </a:p>
        </p:txBody>
      </p:sp>
      <p:pic>
        <p:nvPicPr>
          <p:cNvPr id="8" name="Picture 7" descr="E:\My Documents\Document_01\Urbach\RTU\AERTI\Atributika un simbolika\Logo\BEST\Super\Aerti logo modified[1].JPG"/>
          <p:cNvPicPr/>
          <p:nvPr/>
        </p:nvPicPr>
        <p:blipFill>
          <a:blip r:embed="rId2">
            <a:extLst>
              <a:ext uri="{28A0092B-C50C-407E-A947-70E740481C1C}">
                <a14:useLocalDpi xmlns:a14="http://schemas.microsoft.com/office/drawing/2010/main" val="0"/>
              </a:ext>
            </a:extLst>
          </a:blip>
          <a:stretch>
            <a:fillRect/>
          </a:stretch>
        </p:blipFill>
        <p:spPr bwMode="auto">
          <a:xfrm>
            <a:off x="192447" y="238500"/>
            <a:ext cx="1122324" cy="887216"/>
          </a:xfrm>
          <a:prstGeom prst="rect">
            <a:avLst/>
          </a:prstGeom>
          <a:noFill/>
          <a:ln w="9525">
            <a:noFill/>
            <a:miter lim="800000"/>
            <a:headEnd/>
            <a:tailEnd/>
          </a:ln>
        </p:spPr>
      </p:pic>
      <p:sp>
        <p:nvSpPr>
          <p:cNvPr id="6" name="Rectangle 5"/>
          <p:cNvSpPr/>
          <p:nvPr/>
        </p:nvSpPr>
        <p:spPr>
          <a:xfrm>
            <a:off x="0" y="4257675"/>
            <a:ext cx="9144000" cy="461665"/>
          </a:xfrm>
          <a:prstGeom prst="rect">
            <a:avLst/>
          </a:prstGeom>
        </p:spPr>
        <p:txBody>
          <a:bodyPr wrap="square">
            <a:spAutoFit/>
          </a:bodyPr>
          <a:lstStyle/>
          <a:p>
            <a:pPr algn="ctr"/>
            <a:endParaRPr lang="en-US" sz="2400" dirty="0">
              <a:solidFill>
                <a:srgbClr val="008080"/>
              </a:solidFill>
            </a:endParaRPr>
          </a:p>
        </p:txBody>
      </p:sp>
      <p:sp>
        <p:nvSpPr>
          <p:cNvPr id="7" name="Rectangle 6"/>
          <p:cNvSpPr/>
          <p:nvPr/>
        </p:nvSpPr>
        <p:spPr>
          <a:xfrm>
            <a:off x="152400" y="4410075"/>
            <a:ext cx="9144000" cy="461665"/>
          </a:xfrm>
          <a:prstGeom prst="rect">
            <a:avLst/>
          </a:prstGeom>
        </p:spPr>
        <p:txBody>
          <a:bodyPr wrap="square">
            <a:spAutoFit/>
          </a:bodyPr>
          <a:lstStyle/>
          <a:p>
            <a:pPr algn="ctr"/>
            <a:endParaRPr lang="en-US" sz="2400" dirty="0">
              <a:solidFill>
                <a:srgbClr val="008080"/>
              </a:solidFill>
            </a:endParaRPr>
          </a:p>
        </p:txBody>
      </p:sp>
      <p:sp>
        <p:nvSpPr>
          <p:cNvPr id="3" name="Rectangle 2"/>
          <p:cNvSpPr/>
          <p:nvPr/>
        </p:nvSpPr>
        <p:spPr>
          <a:xfrm>
            <a:off x="0" y="1347889"/>
            <a:ext cx="9037122" cy="5493812"/>
          </a:xfrm>
          <a:prstGeom prst="rect">
            <a:avLst/>
          </a:prstGeom>
        </p:spPr>
        <p:txBody>
          <a:bodyPr wrap="square">
            <a:spAutoFit/>
          </a:bodyPr>
          <a:lstStyle/>
          <a:p>
            <a:pPr algn="just"/>
            <a:r>
              <a:rPr lang="en-US" sz="2700" dirty="0"/>
              <a:t>The project SEAGLE propose integration of </a:t>
            </a:r>
            <a:r>
              <a:rPr lang="en-US" sz="2700" dirty="0" smtClean="0"/>
              <a:t>multifunctional </a:t>
            </a:r>
            <a:r>
              <a:rPr lang="en-US" sz="2700" dirty="0"/>
              <a:t>solution of navigation fairways resurveying providing </a:t>
            </a:r>
            <a:endParaRPr lang="en-US" sz="2700" dirty="0" smtClean="0"/>
          </a:p>
          <a:p>
            <a:pPr marL="342900" indent="-342900" algn="just">
              <a:buFont typeface="Arial" panose="020B0604020202020204" pitchFamily="34" charset="0"/>
              <a:buChar char="•"/>
            </a:pPr>
            <a:r>
              <a:rPr lang="en-US" sz="2700" dirty="0" smtClean="0"/>
              <a:t>high </a:t>
            </a:r>
            <a:r>
              <a:rPr lang="en-US" sz="2700" dirty="0"/>
              <a:t>quality </a:t>
            </a:r>
            <a:r>
              <a:rPr lang="en-US" sz="2700" b="1" dirty="0"/>
              <a:t>satellite and Remotely Piloted Aerial System (RPAS) data use in maritime surveillance </a:t>
            </a:r>
            <a:r>
              <a:rPr lang="en-US" sz="2700" dirty="0"/>
              <a:t>and </a:t>
            </a:r>
            <a:endParaRPr lang="en-US" sz="2700" dirty="0" smtClean="0"/>
          </a:p>
          <a:p>
            <a:pPr marL="342900" indent="-342900" algn="just">
              <a:buFont typeface="Arial" panose="020B0604020202020204" pitchFamily="34" charset="0"/>
              <a:buChar char="•"/>
            </a:pPr>
            <a:r>
              <a:rPr lang="en-US" sz="2700" b="1" dirty="0" smtClean="0"/>
              <a:t>remote </a:t>
            </a:r>
            <a:r>
              <a:rPr lang="en-US" sz="2700" b="1" dirty="0"/>
              <a:t>sensing </a:t>
            </a:r>
            <a:r>
              <a:rPr lang="en-US" sz="2700" dirty="0"/>
              <a:t>through the development of an innovative </a:t>
            </a:r>
            <a:r>
              <a:rPr lang="en-US" sz="2700" b="1" dirty="0"/>
              <a:t>integrated monitoring system using data from RPAS and Unmanned Maritime System (UMS) </a:t>
            </a:r>
            <a:endParaRPr lang="en-US" sz="2700" b="1" dirty="0" smtClean="0"/>
          </a:p>
          <a:p>
            <a:pPr marL="342900" indent="-342900" algn="just">
              <a:buFont typeface="Arial" panose="020B0604020202020204" pitchFamily="34" charset="0"/>
              <a:buChar char="•"/>
            </a:pPr>
            <a:r>
              <a:rPr lang="en-US" sz="2700" dirty="0" smtClean="0"/>
              <a:t>in </a:t>
            </a:r>
            <a:r>
              <a:rPr lang="en-US" sz="2700" dirty="0"/>
              <a:t>the same time advising </a:t>
            </a:r>
            <a:r>
              <a:rPr lang="en-US" sz="2700" b="1" dirty="0"/>
              <a:t>intelligent solutions for system command and control and advanced real-time and predictive data analytics technologies</a:t>
            </a:r>
            <a:r>
              <a:rPr lang="en-US" sz="2700" dirty="0"/>
              <a:t> for end users</a:t>
            </a:r>
            <a:r>
              <a:rPr lang="en-US" sz="2700" dirty="0" smtClean="0"/>
              <a:t>.</a:t>
            </a:r>
            <a:endParaRPr lang="lv-LV" sz="2700" dirty="0"/>
          </a:p>
        </p:txBody>
      </p:sp>
    </p:spTree>
    <p:extLst>
      <p:ext uri="{BB962C8B-B14F-4D97-AF65-F5344CB8AC3E}">
        <p14:creationId xmlns:p14="http://schemas.microsoft.com/office/powerpoint/2010/main" val="2221788844"/>
      </p:ext>
    </p:extLst>
  </p:cSld>
  <p:clrMapOvr>
    <a:masterClrMapping/>
  </p:clrMapOvr>
  <p:transition advClick="0" advTm="1154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273132" y="300056"/>
            <a:ext cx="9144000" cy="764103"/>
          </a:xfrm>
        </p:spPr>
        <p:txBody>
          <a:bodyPr>
            <a:normAutofit/>
          </a:bodyPr>
          <a:lstStyle/>
          <a:p>
            <a:r>
              <a:rPr lang="en-US" sz="3200" b="1" dirty="0" smtClean="0"/>
              <a:t>SEAGLE – Main project idea - 2</a:t>
            </a:r>
            <a:endParaRPr lang="en-US" sz="3200" b="1" dirty="0"/>
          </a:p>
        </p:txBody>
      </p:sp>
      <p:pic>
        <p:nvPicPr>
          <p:cNvPr id="8" name="Picture 7" descr="E:\My Documents\Document_01\Urbach\RTU\AERTI\Atributika un simbolika\Logo\BEST\Super\Aerti logo modified[1].JPG"/>
          <p:cNvPicPr/>
          <p:nvPr/>
        </p:nvPicPr>
        <p:blipFill>
          <a:blip r:embed="rId2">
            <a:extLst>
              <a:ext uri="{28A0092B-C50C-407E-A947-70E740481C1C}">
                <a14:useLocalDpi xmlns:a14="http://schemas.microsoft.com/office/drawing/2010/main" val="0"/>
              </a:ext>
            </a:extLst>
          </a:blip>
          <a:stretch>
            <a:fillRect/>
          </a:stretch>
        </p:blipFill>
        <p:spPr bwMode="auto">
          <a:xfrm>
            <a:off x="192447" y="238500"/>
            <a:ext cx="1122324" cy="887216"/>
          </a:xfrm>
          <a:prstGeom prst="rect">
            <a:avLst/>
          </a:prstGeom>
          <a:noFill/>
          <a:ln w="9525">
            <a:noFill/>
            <a:miter lim="800000"/>
            <a:headEnd/>
            <a:tailEnd/>
          </a:ln>
        </p:spPr>
      </p:pic>
      <p:sp>
        <p:nvSpPr>
          <p:cNvPr id="6" name="Rectangle 5"/>
          <p:cNvSpPr/>
          <p:nvPr/>
        </p:nvSpPr>
        <p:spPr>
          <a:xfrm>
            <a:off x="0" y="4257675"/>
            <a:ext cx="9144000" cy="461665"/>
          </a:xfrm>
          <a:prstGeom prst="rect">
            <a:avLst/>
          </a:prstGeom>
        </p:spPr>
        <p:txBody>
          <a:bodyPr wrap="square">
            <a:spAutoFit/>
          </a:bodyPr>
          <a:lstStyle/>
          <a:p>
            <a:pPr algn="ctr"/>
            <a:endParaRPr lang="en-US" sz="2400" dirty="0">
              <a:solidFill>
                <a:srgbClr val="008080"/>
              </a:solidFill>
            </a:endParaRPr>
          </a:p>
        </p:txBody>
      </p:sp>
      <p:sp>
        <p:nvSpPr>
          <p:cNvPr id="7" name="Rectangle 6"/>
          <p:cNvSpPr/>
          <p:nvPr/>
        </p:nvSpPr>
        <p:spPr>
          <a:xfrm>
            <a:off x="152400" y="4410075"/>
            <a:ext cx="9144000" cy="461665"/>
          </a:xfrm>
          <a:prstGeom prst="rect">
            <a:avLst/>
          </a:prstGeom>
        </p:spPr>
        <p:txBody>
          <a:bodyPr wrap="square">
            <a:spAutoFit/>
          </a:bodyPr>
          <a:lstStyle/>
          <a:p>
            <a:pPr algn="ctr"/>
            <a:endParaRPr lang="en-US" sz="2400" dirty="0">
              <a:solidFill>
                <a:srgbClr val="008080"/>
              </a:solidFill>
            </a:endParaRPr>
          </a:p>
        </p:txBody>
      </p:sp>
      <p:sp>
        <p:nvSpPr>
          <p:cNvPr id="3" name="Rectangle 2"/>
          <p:cNvSpPr/>
          <p:nvPr/>
        </p:nvSpPr>
        <p:spPr>
          <a:xfrm>
            <a:off x="0" y="1229825"/>
            <a:ext cx="9037122" cy="507831"/>
          </a:xfrm>
          <a:prstGeom prst="rect">
            <a:avLst/>
          </a:prstGeom>
        </p:spPr>
        <p:txBody>
          <a:bodyPr wrap="square">
            <a:spAutoFit/>
          </a:bodyPr>
          <a:lstStyle/>
          <a:p>
            <a:endParaRPr lang="lv-LV" sz="2700" dirty="0"/>
          </a:p>
        </p:txBody>
      </p:sp>
      <p:pic>
        <p:nvPicPr>
          <p:cNvPr id="2" name="Picture 1"/>
          <p:cNvPicPr>
            <a:picLocks noChangeAspect="1"/>
          </p:cNvPicPr>
          <p:nvPr/>
        </p:nvPicPr>
        <p:blipFill>
          <a:blip r:embed="rId3"/>
          <a:stretch>
            <a:fillRect/>
          </a:stretch>
        </p:blipFill>
        <p:spPr>
          <a:xfrm>
            <a:off x="1021277" y="1386998"/>
            <a:ext cx="7371627" cy="5219878"/>
          </a:xfrm>
          <a:prstGeom prst="rect">
            <a:avLst/>
          </a:prstGeom>
        </p:spPr>
      </p:pic>
    </p:spTree>
    <p:extLst>
      <p:ext uri="{BB962C8B-B14F-4D97-AF65-F5344CB8AC3E}">
        <p14:creationId xmlns:p14="http://schemas.microsoft.com/office/powerpoint/2010/main" val="2897401561"/>
      </p:ext>
    </p:extLst>
  </p:cSld>
  <p:clrMapOvr>
    <a:masterClrMapping/>
  </p:clrMapOvr>
  <p:transition advClick="0" advTm="1154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273132" y="300056"/>
            <a:ext cx="9144000" cy="764103"/>
          </a:xfrm>
        </p:spPr>
        <p:txBody>
          <a:bodyPr>
            <a:normAutofit/>
          </a:bodyPr>
          <a:lstStyle/>
          <a:p>
            <a:r>
              <a:rPr lang="en-US" sz="3200" b="1" dirty="0" smtClean="0"/>
              <a:t>SEAGLE – Main project idea - 3</a:t>
            </a:r>
            <a:endParaRPr lang="en-US" sz="3200" b="1" dirty="0"/>
          </a:p>
        </p:txBody>
      </p:sp>
      <p:pic>
        <p:nvPicPr>
          <p:cNvPr id="8" name="Picture 7" descr="E:\My Documents\Document_01\Urbach\RTU\AERTI\Atributika un simbolika\Logo\BEST\Super\Aerti logo modified[1].JPG"/>
          <p:cNvPicPr/>
          <p:nvPr/>
        </p:nvPicPr>
        <p:blipFill>
          <a:blip r:embed="rId2">
            <a:extLst>
              <a:ext uri="{28A0092B-C50C-407E-A947-70E740481C1C}">
                <a14:useLocalDpi xmlns:a14="http://schemas.microsoft.com/office/drawing/2010/main" val="0"/>
              </a:ext>
            </a:extLst>
          </a:blip>
          <a:stretch>
            <a:fillRect/>
          </a:stretch>
        </p:blipFill>
        <p:spPr bwMode="auto">
          <a:xfrm>
            <a:off x="192447" y="238500"/>
            <a:ext cx="1122324" cy="887216"/>
          </a:xfrm>
          <a:prstGeom prst="rect">
            <a:avLst/>
          </a:prstGeom>
          <a:noFill/>
          <a:ln w="9525">
            <a:noFill/>
            <a:miter lim="800000"/>
            <a:headEnd/>
            <a:tailEnd/>
          </a:ln>
        </p:spPr>
      </p:pic>
      <p:sp>
        <p:nvSpPr>
          <p:cNvPr id="6" name="Rectangle 5"/>
          <p:cNvSpPr/>
          <p:nvPr/>
        </p:nvSpPr>
        <p:spPr>
          <a:xfrm>
            <a:off x="0" y="4257675"/>
            <a:ext cx="9144000" cy="461665"/>
          </a:xfrm>
          <a:prstGeom prst="rect">
            <a:avLst/>
          </a:prstGeom>
        </p:spPr>
        <p:txBody>
          <a:bodyPr wrap="square">
            <a:spAutoFit/>
          </a:bodyPr>
          <a:lstStyle/>
          <a:p>
            <a:pPr algn="ctr"/>
            <a:endParaRPr lang="en-US" sz="2400" dirty="0">
              <a:solidFill>
                <a:srgbClr val="008080"/>
              </a:solidFill>
            </a:endParaRPr>
          </a:p>
        </p:txBody>
      </p:sp>
      <p:sp>
        <p:nvSpPr>
          <p:cNvPr id="7" name="Rectangle 6"/>
          <p:cNvSpPr/>
          <p:nvPr/>
        </p:nvSpPr>
        <p:spPr>
          <a:xfrm>
            <a:off x="152400" y="4410075"/>
            <a:ext cx="9144000" cy="461665"/>
          </a:xfrm>
          <a:prstGeom prst="rect">
            <a:avLst/>
          </a:prstGeom>
        </p:spPr>
        <p:txBody>
          <a:bodyPr wrap="square">
            <a:spAutoFit/>
          </a:bodyPr>
          <a:lstStyle/>
          <a:p>
            <a:pPr algn="ctr"/>
            <a:endParaRPr lang="en-US" sz="2400" dirty="0">
              <a:solidFill>
                <a:srgbClr val="008080"/>
              </a:solidFill>
            </a:endParaRPr>
          </a:p>
        </p:txBody>
      </p:sp>
      <p:sp>
        <p:nvSpPr>
          <p:cNvPr id="3" name="Rectangle 2"/>
          <p:cNvSpPr/>
          <p:nvPr/>
        </p:nvSpPr>
        <p:spPr>
          <a:xfrm>
            <a:off x="0" y="1247671"/>
            <a:ext cx="9144000" cy="5478423"/>
          </a:xfrm>
          <a:prstGeom prst="rect">
            <a:avLst/>
          </a:prstGeom>
        </p:spPr>
        <p:txBody>
          <a:bodyPr wrap="square">
            <a:spAutoFit/>
          </a:bodyPr>
          <a:lstStyle/>
          <a:p>
            <a:pPr algn="just"/>
            <a:r>
              <a:rPr lang="en-US" sz="2500" b="1" dirty="0"/>
              <a:t>Information gathered by RPAS will be used for the navigation chart data update </a:t>
            </a:r>
            <a:r>
              <a:rPr lang="en-US" sz="2500" dirty="0" smtClean="0"/>
              <a:t>instead </a:t>
            </a:r>
            <a:r>
              <a:rPr lang="en-US" sz="2500" dirty="0"/>
              <a:t>of time consuming resurvey by special vessels and conventionally used satellite systems which are not always owned by National Hydrographic Service, effected by high costs and weather conditions. </a:t>
            </a:r>
            <a:endParaRPr lang="en-US" sz="2500" dirty="0" smtClean="0"/>
          </a:p>
          <a:p>
            <a:pPr algn="just"/>
            <a:r>
              <a:rPr lang="en-US" sz="2500" b="1" dirty="0" smtClean="0"/>
              <a:t>RPAS </a:t>
            </a:r>
            <a:r>
              <a:rPr lang="en-US" sz="2500" b="1" dirty="0"/>
              <a:t>being interconnected with UMS both will be used for command and control system as any of them can act as pseudo satellite for other </a:t>
            </a:r>
            <a:r>
              <a:rPr lang="en-US" sz="2500" dirty="0"/>
              <a:t>thus providing undisturbed control of both components of proposed system. </a:t>
            </a:r>
            <a:endParaRPr lang="en-US" sz="2500" dirty="0" smtClean="0"/>
          </a:p>
          <a:p>
            <a:pPr algn="just"/>
            <a:r>
              <a:rPr lang="en-US" sz="2500" b="1" dirty="0"/>
              <a:t>Main task of UMS is resurvey of navigation fairways by means of payload carried within its structure</a:t>
            </a:r>
            <a:r>
              <a:rPr lang="en-US" sz="2500" dirty="0"/>
              <a:t>. Data collected in the resurvey process from both components is transferred to the </a:t>
            </a:r>
            <a:r>
              <a:rPr lang="en-US" sz="2500" b="1" dirty="0"/>
              <a:t>main command and control station </a:t>
            </a:r>
            <a:r>
              <a:rPr lang="en-US" sz="2500" dirty="0"/>
              <a:t>where it can be integrated with other common systems.</a:t>
            </a:r>
            <a:endParaRPr lang="lv-LV" sz="2500" dirty="0"/>
          </a:p>
        </p:txBody>
      </p:sp>
    </p:spTree>
    <p:extLst>
      <p:ext uri="{BB962C8B-B14F-4D97-AF65-F5344CB8AC3E}">
        <p14:creationId xmlns:p14="http://schemas.microsoft.com/office/powerpoint/2010/main" val="1001695"/>
      </p:ext>
    </p:extLst>
  </p:cSld>
  <p:clrMapOvr>
    <a:masterClrMapping/>
  </p:clrMapOvr>
  <p:transition advClick="0" advTm="1154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273132" y="300056"/>
            <a:ext cx="9144000" cy="764103"/>
          </a:xfrm>
        </p:spPr>
        <p:txBody>
          <a:bodyPr>
            <a:normAutofit/>
          </a:bodyPr>
          <a:lstStyle/>
          <a:p>
            <a:r>
              <a:rPr lang="en-US" sz="3000" b="1" dirty="0" smtClean="0"/>
              <a:t>SEAGLE – Main project phases - 4</a:t>
            </a:r>
            <a:endParaRPr lang="en-US" sz="3000" b="1" dirty="0"/>
          </a:p>
        </p:txBody>
      </p:sp>
      <p:pic>
        <p:nvPicPr>
          <p:cNvPr id="8" name="Picture 7" descr="E:\My Documents\Document_01\Urbach\RTU\AERTI\Atributika un simbolika\Logo\BEST\Super\Aerti logo modified[1].JPG"/>
          <p:cNvPicPr/>
          <p:nvPr/>
        </p:nvPicPr>
        <p:blipFill>
          <a:blip r:embed="rId2">
            <a:extLst>
              <a:ext uri="{28A0092B-C50C-407E-A947-70E740481C1C}">
                <a14:useLocalDpi xmlns:a14="http://schemas.microsoft.com/office/drawing/2010/main" val="0"/>
              </a:ext>
            </a:extLst>
          </a:blip>
          <a:stretch>
            <a:fillRect/>
          </a:stretch>
        </p:blipFill>
        <p:spPr bwMode="auto">
          <a:xfrm>
            <a:off x="192447" y="238500"/>
            <a:ext cx="1122324" cy="887216"/>
          </a:xfrm>
          <a:prstGeom prst="rect">
            <a:avLst/>
          </a:prstGeom>
          <a:noFill/>
          <a:ln w="9525">
            <a:noFill/>
            <a:miter lim="800000"/>
            <a:headEnd/>
            <a:tailEnd/>
          </a:ln>
        </p:spPr>
      </p:pic>
      <p:sp>
        <p:nvSpPr>
          <p:cNvPr id="6" name="Rectangle 5"/>
          <p:cNvSpPr/>
          <p:nvPr/>
        </p:nvSpPr>
        <p:spPr>
          <a:xfrm>
            <a:off x="0" y="4257675"/>
            <a:ext cx="9144000" cy="461665"/>
          </a:xfrm>
          <a:prstGeom prst="rect">
            <a:avLst/>
          </a:prstGeom>
        </p:spPr>
        <p:txBody>
          <a:bodyPr wrap="square">
            <a:spAutoFit/>
          </a:bodyPr>
          <a:lstStyle/>
          <a:p>
            <a:pPr algn="ctr"/>
            <a:endParaRPr lang="en-US" sz="2400" dirty="0">
              <a:solidFill>
                <a:srgbClr val="008080"/>
              </a:solidFill>
            </a:endParaRPr>
          </a:p>
        </p:txBody>
      </p:sp>
      <p:sp>
        <p:nvSpPr>
          <p:cNvPr id="7" name="Rectangle 6"/>
          <p:cNvSpPr/>
          <p:nvPr/>
        </p:nvSpPr>
        <p:spPr>
          <a:xfrm>
            <a:off x="152400" y="4410075"/>
            <a:ext cx="9144000" cy="461665"/>
          </a:xfrm>
          <a:prstGeom prst="rect">
            <a:avLst/>
          </a:prstGeom>
        </p:spPr>
        <p:txBody>
          <a:bodyPr wrap="square">
            <a:spAutoFit/>
          </a:bodyPr>
          <a:lstStyle/>
          <a:p>
            <a:pPr algn="ctr"/>
            <a:endParaRPr lang="en-US" sz="2400" dirty="0">
              <a:solidFill>
                <a:srgbClr val="008080"/>
              </a:solidFill>
            </a:endParaRPr>
          </a:p>
        </p:txBody>
      </p:sp>
      <p:sp>
        <p:nvSpPr>
          <p:cNvPr id="3" name="Rectangle 2"/>
          <p:cNvSpPr/>
          <p:nvPr/>
        </p:nvSpPr>
        <p:spPr>
          <a:xfrm>
            <a:off x="0" y="1290753"/>
            <a:ext cx="9144000" cy="5478423"/>
          </a:xfrm>
          <a:prstGeom prst="rect">
            <a:avLst/>
          </a:prstGeom>
        </p:spPr>
        <p:txBody>
          <a:bodyPr wrap="square">
            <a:spAutoFit/>
          </a:bodyPr>
          <a:lstStyle/>
          <a:p>
            <a:pPr algn="just"/>
            <a:r>
              <a:rPr lang="en-US" sz="2500" b="1" dirty="0"/>
              <a:t>Phase #1. SEAGLE system definition</a:t>
            </a:r>
            <a:r>
              <a:rPr lang="en-US" sz="2500" b="1" dirty="0" smtClean="0"/>
              <a:t>.</a:t>
            </a:r>
          </a:p>
          <a:p>
            <a:pPr algn="just"/>
            <a:r>
              <a:rPr lang="en-US" sz="2500" dirty="0" smtClean="0"/>
              <a:t>In </a:t>
            </a:r>
            <a:r>
              <a:rPr lang="en-US" sz="2500" dirty="0"/>
              <a:t>order to define SEAGLE comprehensive monitoring system for navigation fairway resurvey, this task will be based upon </a:t>
            </a:r>
            <a:r>
              <a:rPr lang="en-US" sz="2500" b="1" dirty="0"/>
              <a:t>RPAS and UMS structural and navigational requirements </a:t>
            </a:r>
            <a:r>
              <a:rPr lang="en-US" sz="2500" b="1" dirty="0" smtClean="0"/>
              <a:t>analysis.</a:t>
            </a:r>
            <a:r>
              <a:rPr lang="en-US" sz="2500" dirty="0" smtClean="0"/>
              <a:t> </a:t>
            </a:r>
            <a:r>
              <a:rPr lang="en-US" sz="2500" dirty="0"/>
              <a:t>Detailed analysis of State-of-the-Art of RPAS, UMS as well as advanced technologies used for their control will be carried out</a:t>
            </a:r>
            <a:r>
              <a:rPr lang="en-US" sz="2500" dirty="0" smtClean="0"/>
              <a:t>.</a:t>
            </a:r>
          </a:p>
          <a:p>
            <a:pPr algn="just"/>
            <a:r>
              <a:rPr lang="en-US" sz="2500" dirty="0"/>
              <a:t>Detailed </a:t>
            </a:r>
            <a:r>
              <a:rPr lang="en-US" sz="2500" b="1" dirty="0"/>
              <a:t>SEAGLE system model</a:t>
            </a:r>
            <a:r>
              <a:rPr lang="en-US" sz="2500" dirty="0"/>
              <a:t> will be defined in this task through analyzing potential users' needs. </a:t>
            </a:r>
            <a:r>
              <a:rPr lang="en-US" sz="2500" b="1" dirty="0"/>
              <a:t>SEAGLE structure and level of performance will be defined. </a:t>
            </a:r>
          </a:p>
          <a:p>
            <a:pPr algn="just"/>
            <a:r>
              <a:rPr lang="en-US" sz="2500" b="1" dirty="0"/>
              <a:t>Additional partners to be involved: </a:t>
            </a:r>
            <a:r>
              <a:rPr lang="en-US" sz="2500" dirty="0"/>
              <a:t>Baltic countries' </a:t>
            </a:r>
            <a:r>
              <a:rPr lang="en-US" sz="2500" dirty="0" err="1"/>
              <a:t>hidrography</a:t>
            </a:r>
            <a:r>
              <a:rPr lang="en-US" sz="2500" dirty="0"/>
              <a:t> services, Baltic Sea cartography services (if other than </a:t>
            </a:r>
            <a:r>
              <a:rPr lang="en-US" sz="2500" dirty="0" err="1"/>
              <a:t>Hidrography</a:t>
            </a:r>
            <a:r>
              <a:rPr lang="en-US" sz="2500" dirty="0"/>
              <a:t>), specialists on satellite operations and satellite data processing, specialists on Baltic Sea ground.</a:t>
            </a:r>
            <a:endParaRPr lang="lv-LV" sz="2500" dirty="0"/>
          </a:p>
        </p:txBody>
      </p:sp>
    </p:spTree>
    <p:extLst>
      <p:ext uri="{BB962C8B-B14F-4D97-AF65-F5344CB8AC3E}">
        <p14:creationId xmlns:p14="http://schemas.microsoft.com/office/powerpoint/2010/main" val="2057836978"/>
      </p:ext>
    </p:extLst>
  </p:cSld>
  <p:clrMapOvr>
    <a:masterClrMapping/>
  </p:clrMapOvr>
  <p:transition advClick="0" advTm="1154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273132" y="300056"/>
            <a:ext cx="9144000" cy="764103"/>
          </a:xfrm>
        </p:spPr>
        <p:txBody>
          <a:bodyPr>
            <a:normAutofit/>
          </a:bodyPr>
          <a:lstStyle/>
          <a:p>
            <a:r>
              <a:rPr lang="en-US" sz="3000" b="1" dirty="0" smtClean="0"/>
              <a:t>SEAGLE – Main project phases - 2</a:t>
            </a:r>
            <a:endParaRPr lang="en-US" sz="3000" b="1" dirty="0"/>
          </a:p>
        </p:txBody>
      </p:sp>
      <p:pic>
        <p:nvPicPr>
          <p:cNvPr id="8" name="Picture 7" descr="E:\My Documents\Document_01\Urbach\RTU\AERTI\Atributika un simbolika\Logo\BEST\Super\Aerti logo modified[1].JPG"/>
          <p:cNvPicPr/>
          <p:nvPr/>
        </p:nvPicPr>
        <p:blipFill>
          <a:blip r:embed="rId2">
            <a:extLst>
              <a:ext uri="{28A0092B-C50C-407E-A947-70E740481C1C}">
                <a14:useLocalDpi xmlns:a14="http://schemas.microsoft.com/office/drawing/2010/main" val="0"/>
              </a:ext>
            </a:extLst>
          </a:blip>
          <a:stretch>
            <a:fillRect/>
          </a:stretch>
        </p:blipFill>
        <p:spPr bwMode="auto">
          <a:xfrm>
            <a:off x="192447" y="238500"/>
            <a:ext cx="1122324" cy="887216"/>
          </a:xfrm>
          <a:prstGeom prst="rect">
            <a:avLst/>
          </a:prstGeom>
          <a:noFill/>
          <a:ln w="9525">
            <a:noFill/>
            <a:miter lim="800000"/>
            <a:headEnd/>
            <a:tailEnd/>
          </a:ln>
        </p:spPr>
      </p:pic>
      <p:sp>
        <p:nvSpPr>
          <p:cNvPr id="6" name="Rectangle 5"/>
          <p:cNvSpPr/>
          <p:nvPr/>
        </p:nvSpPr>
        <p:spPr>
          <a:xfrm>
            <a:off x="0" y="4257675"/>
            <a:ext cx="9144000" cy="461665"/>
          </a:xfrm>
          <a:prstGeom prst="rect">
            <a:avLst/>
          </a:prstGeom>
        </p:spPr>
        <p:txBody>
          <a:bodyPr wrap="square">
            <a:spAutoFit/>
          </a:bodyPr>
          <a:lstStyle/>
          <a:p>
            <a:pPr algn="ctr"/>
            <a:endParaRPr lang="en-US" sz="2400" dirty="0">
              <a:solidFill>
                <a:srgbClr val="008080"/>
              </a:solidFill>
            </a:endParaRPr>
          </a:p>
        </p:txBody>
      </p:sp>
      <p:sp>
        <p:nvSpPr>
          <p:cNvPr id="7" name="Rectangle 6"/>
          <p:cNvSpPr/>
          <p:nvPr/>
        </p:nvSpPr>
        <p:spPr>
          <a:xfrm>
            <a:off x="152400" y="4410075"/>
            <a:ext cx="9144000" cy="461665"/>
          </a:xfrm>
          <a:prstGeom prst="rect">
            <a:avLst/>
          </a:prstGeom>
        </p:spPr>
        <p:txBody>
          <a:bodyPr wrap="square">
            <a:spAutoFit/>
          </a:bodyPr>
          <a:lstStyle/>
          <a:p>
            <a:pPr algn="ctr"/>
            <a:endParaRPr lang="en-US" sz="2400" dirty="0">
              <a:solidFill>
                <a:srgbClr val="008080"/>
              </a:solidFill>
            </a:endParaRPr>
          </a:p>
        </p:txBody>
      </p:sp>
      <p:sp>
        <p:nvSpPr>
          <p:cNvPr id="3" name="Rectangle 2"/>
          <p:cNvSpPr/>
          <p:nvPr/>
        </p:nvSpPr>
        <p:spPr>
          <a:xfrm>
            <a:off x="0" y="1290753"/>
            <a:ext cx="9144000" cy="4893647"/>
          </a:xfrm>
          <a:prstGeom prst="rect">
            <a:avLst/>
          </a:prstGeom>
        </p:spPr>
        <p:txBody>
          <a:bodyPr wrap="square">
            <a:spAutoFit/>
          </a:bodyPr>
          <a:lstStyle/>
          <a:p>
            <a:pPr algn="just"/>
            <a:r>
              <a:rPr lang="en-US" sz="2500" b="1" dirty="0"/>
              <a:t>Phase #2. SEAGLE system component integration</a:t>
            </a:r>
            <a:r>
              <a:rPr lang="en-US" sz="2500" b="1" dirty="0" smtClean="0"/>
              <a:t>.</a:t>
            </a:r>
          </a:p>
          <a:p>
            <a:pPr algn="just"/>
            <a:endParaRPr lang="en-US" sz="600" b="1" dirty="0" smtClean="0"/>
          </a:p>
          <a:p>
            <a:pPr algn="just"/>
            <a:r>
              <a:rPr lang="en-US" sz="2500" dirty="0"/>
              <a:t>The objective of this task is </a:t>
            </a:r>
            <a:r>
              <a:rPr lang="en-US" sz="2500" b="1" dirty="0"/>
              <a:t>to link and integrate all components used for maritime surveillance</a:t>
            </a:r>
            <a:r>
              <a:rPr lang="en-US" sz="2500" dirty="0"/>
              <a:t>. Design and integration of SEAGLE system components will be carried out through the </a:t>
            </a:r>
            <a:r>
              <a:rPr lang="en-US" sz="2500" b="1" dirty="0"/>
              <a:t>development of command and control system for SEAGLE operation</a:t>
            </a:r>
            <a:r>
              <a:rPr lang="en-US" sz="2500" dirty="0"/>
              <a:t>. Dealing with big data issue integrated </a:t>
            </a:r>
            <a:r>
              <a:rPr lang="en-US" sz="2500" b="1" dirty="0" smtClean="0"/>
              <a:t>big </a:t>
            </a:r>
            <a:r>
              <a:rPr lang="en-US" sz="2500" b="1" dirty="0"/>
              <a:t>data management tool </a:t>
            </a:r>
            <a:r>
              <a:rPr lang="en-US" sz="2500" dirty="0"/>
              <a:t>will be developed. </a:t>
            </a:r>
            <a:r>
              <a:rPr lang="en-US" sz="2500" b="1" dirty="0"/>
              <a:t>Technical verification tests </a:t>
            </a:r>
            <a:r>
              <a:rPr lang="en-US" sz="2500" dirty="0"/>
              <a:t>will be provided. </a:t>
            </a:r>
            <a:endParaRPr lang="en-US" sz="2500" dirty="0" smtClean="0"/>
          </a:p>
          <a:p>
            <a:pPr algn="just"/>
            <a:endParaRPr lang="en-US" sz="600" dirty="0" smtClean="0"/>
          </a:p>
          <a:p>
            <a:pPr algn="just"/>
            <a:r>
              <a:rPr lang="en-US" sz="2500" b="1" dirty="0" smtClean="0"/>
              <a:t>Additional </a:t>
            </a:r>
            <a:r>
              <a:rPr lang="en-US" sz="2500" b="1" dirty="0"/>
              <a:t>partners to be involved: </a:t>
            </a:r>
            <a:r>
              <a:rPr lang="en-US" sz="2500" dirty="0"/>
              <a:t>specialists in echo-sounding equipment sizable for UMS, additional specialists in UMS design and exploitation, specialists in avionics for RPAS and satellite data processing.</a:t>
            </a:r>
            <a:endParaRPr lang="lv-LV" sz="2500" dirty="0"/>
          </a:p>
        </p:txBody>
      </p:sp>
    </p:spTree>
    <p:extLst>
      <p:ext uri="{BB962C8B-B14F-4D97-AF65-F5344CB8AC3E}">
        <p14:creationId xmlns:p14="http://schemas.microsoft.com/office/powerpoint/2010/main" val="2586701584"/>
      </p:ext>
    </p:extLst>
  </p:cSld>
  <p:clrMapOvr>
    <a:masterClrMapping/>
  </p:clrMapOvr>
  <p:transition advClick="0" advTm="1154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273132" y="300056"/>
            <a:ext cx="9144000" cy="764103"/>
          </a:xfrm>
        </p:spPr>
        <p:txBody>
          <a:bodyPr>
            <a:normAutofit/>
          </a:bodyPr>
          <a:lstStyle/>
          <a:p>
            <a:r>
              <a:rPr lang="en-US" sz="3000" b="1" dirty="0" smtClean="0"/>
              <a:t>SEAGLE – Main project phases - 3</a:t>
            </a:r>
            <a:endParaRPr lang="en-US" sz="3000" b="1" dirty="0"/>
          </a:p>
        </p:txBody>
      </p:sp>
      <p:pic>
        <p:nvPicPr>
          <p:cNvPr id="8" name="Picture 7" descr="E:\My Documents\Document_01\Urbach\RTU\AERTI\Atributika un simbolika\Logo\BEST\Super\Aerti logo modified[1].JPG"/>
          <p:cNvPicPr/>
          <p:nvPr/>
        </p:nvPicPr>
        <p:blipFill>
          <a:blip r:embed="rId2">
            <a:extLst>
              <a:ext uri="{28A0092B-C50C-407E-A947-70E740481C1C}">
                <a14:useLocalDpi xmlns:a14="http://schemas.microsoft.com/office/drawing/2010/main" val="0"/>
              </a:ext>
            </a:extLst>
          </a:blip>
          <a:stretch>
            <a:fillRect/>
          </a:stretch>
        </p:blipFill>
        <p:spPr bwMode="auto">
          <a:xfrm>
            <a:off x="192447" y="238500"/>
            <a:ext cx="1122324" cy="887216"/>
          </a:xfrm>
          <a:prstGeom prst="rect">
            <a:avLst/>
          </a:prstGeom>
          <a:noFill/>
          <a:ln w="9525">
            <a:noFill/>
            <a:miter lim="800000"/>
            <a:headEnd/>
            <a:tailEnd/>
          </a:ln>
        </p:spPr>
      </p:pic>
      <p:sp>
        <p:nvSpPr>
          <p:cNvPr id="6" name="Rectangle 5"/>
          <p:cNvSpPr/>
          <p:nvPr/>
        </p:nvSpPr>
        <p:spPr>
          <a:xfrm>
            <a:off x="0" y="4257675"/>
            <a:ext cx="9144000" cy="461665"/>
          </a:xfrm>
          <a:prstGeom prst="rect">
            <a:avLst/>
          </a:prstGeom>
        </p:spPr>
        <p:txBody>
          <a:bodyPr wrap="square">
            <a:spAutoFit/>
          </a:bodyPr>
          <a:lstStyle/>
          <a:p>
            <a:pPr algn="ctr"/>
            <a:endParaRPr lang="en-US" sz="2400" dirty="0">
              <a:solidFill>
                <a:srgbClr val="008080"/>
              </a:solidFill>
            </a:endParaRPr>
          </a:p>
        </p:txBody>
      </p:sp>
      <p:sp>
        <p:nvSpPr>
          <p:cNvPr id="7" name="Rectangle 6"/>
          <p:cNvSpPr/>
          <p:nvPr/>
        </p:nvSpPr>
        <p:spPr>
          <a:xfrm>
            <a:off x="152400" y="4410075"/>
            <a:ext cx="9144000" cy="461665"/>
          </a:xfrm>
          <a:prstGeom prst="rect">
            <a:avLst/>
          </a:prstGeom>
        </p:spPr>
        <p:txBody>
          <a:bodyPr wrap="square">
            <a:spAutoFit/>
          </a:bodyPr>
          <a:lstStyle/>
          <a:p>
            <a:pPr algn="ctr"/>
            <a:endParaRPr lang="en-US" sz="2400" dirty="0">
              <a:solidFill>
                <a:srgbClr val="008080"/>
              </a:solidFill>
            </a:endParaRPr>
          </a:p>
        </p:txBody>
      </p:sp>
      <p:sp>
        <p:nvSpPr>
          <p:cNvPr id="3" name="Rectangle 2"/>
          <p:cNvSpPr/>
          <p:nvPr/>
        </p:nvSpPr>
        <p:spPr>
          <a:xfrm>
            <a:off x="0" y="1290753"/>
            <a:ext cx="9144000" cy="5093702"/>
          </a:xfrm>
          <a:prstGeom prst="rect">
            <a:avLst/>
          </a:prstGeom>
        </p:spPr>
        <p:txBody>
          <a:bodyPr wrap="square">
            <a:spAutoFit/>
          </a:bodyPr>
          <a:lstStyle/>
          <a:p>
            <a:pPr algn="just"/>
            <a:r>
              <a:rPr lang="en-US" sz="2500" b="1" dirty="0"/>
              <a:t>Phase </a:t>
            </a:r>
            <a:r>
              <a:rPr lang="en-US" sz="2500" b="1" dirty="0" smtClean="0"/>
              <a:t>#3. </a:t>
            </a:r>
            <a:r>
              <a:rPr lang="en-US" sz="2500" b="1" dirty="0"/>
              <a:t>SEAGLE system validation (virtual and real demo).</a:t>
            </a:r>
            <a:endParaRPr lang="en-US" sz="600" b="1" dirty="0" smtClean="0"/>
          </a:p>
          <a:p>
            <a:pPr algn="just"/>
            <a:r>
              <a:rPr lang="en-US" sz="2500" dirty="0" smtClean="0"/>
              <a:t>Objectives of this task is to validate SEAGLE system by mean of representative </a:t>
            </a:r>
            <a:r>
              <a:rPr lang="en-US" sz="2500" b="1" dirty="0" smtClean="0"/>
              <a:t>virtual operation campaigns</a:t>
            </a:r>
            <a:r>
              <a:rPr lang="en-US" sz="2500" dirty="0" smtClean="0"/>
              <a:t>, to validate SEAGLE system in a representative and demonstrative manner and to provide inputs and contribute to SEAGLE assessment and dissemination work packages. </a:t>
            </a:r>
            <a:r>
              <a:rPr lang="en-US" sz="2500" b="1" dirty="0" smtClean="0"/>
              <a:t>Real demonstration campaign will be carried out and SEAGLE complex will be validated through the real time monitoring. </a:t>
            </a:r>
            <a:endParaRPr lang="en-US" sz="600" b="1" dirty="0" smtClean="0"/>
          </a:p>
          <a:p>
            <a:pPr algn="just"/>
            <a:r>
              <a:rPr lang="en-US" sz="2500" b="1" dirty="0" smtClean="0"/>
              <a:t>Additional partners to be involved: </a:t>
            </a:r>
            <a:r>
              <a:rPr lang="en-US" sz="2500" dirty="0"/>
              <a:t>specialists in virtual demonstrations of developed methodology, specialists in IT technologies for development of command and control software, </a:t>
            </a:r>
            <a:r>
              <a:rPr lang="en-US" sz="2500" dirty="0" smtClean="0"/>
              <a:t>specialists </a:t>
            </a:r>
            <a:r>
              <a:rPr lang="en-US" sz="2500" dirty="0"/>
              <a:t>in applications for end users.</a:t>
            </a:r>
            <a:endParaRPr lang="lv-LV" sz="2500" dirty="0"/>
          </a:p>
        </p:txBody>
      </p:sp>
    </p:spTree>
    <p:extLst>
      <p:ext uri="{BB962C8B-B14F-4D97-AF65-F5344CB8AC3E}">
        <p14:creationId xmlns:p14="http://schemas.microsoft.com/office/powerpoint/2010/main" val="1828413557"/>
      </p:ext>
    </p:extLst>
  </p:cSld>
  <p:clrMapOvr>
    <a:masterClrMapping/>
  </p:clrMapOvr>
  <p:transition advClick="0" advTm="1154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E:\My Documents\Document_01\Urbach\RTU\AERTI\Atributika un simbolika\Logo\BEST\Super\Aerti logo modified[1].JPG"/>
          <p:cNvPicPr/>
          <p:nvPr/>
        </p:nvPicPr>
        <p:blipFill>
          <a:blip r:embed="rId2">
            <a:extLst>
              <a:ext uri="{28A0092B-C50C-407E-A947-70E740481C1C}">
                <a14:useLocalDpi xmlns:a14="http://schemas.microsoft.com/office/drawing/2010/main" val="0"/>
              </a:ext>
            </a:extLst>
          </a:blip>
          <a:stretch>
            <a:fillRect/>
          </a:stretch>
        </p:blipFill>
        <p:spPr bwMode="auto">
          <a:xfrm>
            <a:off x="192447" y="238500"/>
            <a:ext cx="1122324" cy="887216"/>
          </a:xfrm>
          <a:prstGeom prst="rect">
            <a:avLst/>
          </a:prstGeom>
          <a:noFill/>
          <a:ln w="9525">
            <a:noFill/>
            <a:miter lim="800000"/>
            <a:headEnd/>
            <a:tailEnd/>
          </a:ln>
        </p:spPr>
      </p:pic>
      <p:sp>
        <p:nvSpPr>
          <p:cNvPr id="6" name="Rectangle 5"/>
          <p:cNvSpPr/>
          <p:nvPr/>
        </p:nvSpPr>
        <p:spPr>
          <a:xfrm>
            <a:off x="0" y="4257675"/>
            <a:ext cx="9144000" cy="461665"/>
          </a:xfrm>
          <a:prstGeom prst="rect">
            <a:avLst/>
          </a:prstGeom>
        </p:spPr>
        <p:txBody>
          <a:bodyPr wrap="square">
            <a:spAutoFit/>
          </a:bodyPr>
          <a:lstStyle/>
          <a:p>
            <a:pPr algn="ctr"/>
            <a:endParaRPr lang="en-US" sz="2400" dirty="0">
              <a:solidFill>
                <a:srgbClr val="008080"/>
              </a:solidFill>
            </a:endParaRPr>
          </a:p>
        </p:txBody>
      </p:sp>
      <p:sp>
        <p:nvSpPr>
          <p:cNvPr id="7" name="Rectangle 6"/>
          <p:cNvSpPr/>
          <p:nvPr/>
        </p:nvSpPr>
        <p:spPr>
          <a:xfrm>
            <a:off x="152400" y="4410075"/>
            <a:ext cx="9144000" cy="461665"/>
          </a:xfrm>
          <a:prstGeom prst="rect">
            <a:avLst/>
          </a:prstGeom>
        </p:spPr>
        <p:txBody>
          <a:bodyPr wrap="square">
            <a:spAutoFit/>
          </a:bodyPr>
          <a:lstStyle/>
          <a:p>
            <a:pPr algn="ctr"/>
            <a:endParaRPr lang="en-US" sz="2400" dirty="0">
              <a:solidFill>
                <a:srgbClr val="008080"/>
              </a:solidFill>
            </a:endParaRPr>
          </a:p>
        </p:txBody>
      </p:sp>
      <p:sp>
        <p:nvSpPr>
          <p:cNvPr id="9" name="Text Box 2"/>
          <p:cNvSpPr txBox="1">
            <a:spLocks noChangeArrowheads="1"/>
          </p:cNvSpPr>
          <p:nvPr/>
        </p:nvSpPr>
        <p:spPr bwMode="auto">
          <a:xfrm>
            <a:off x="90488" y="439040"/>
            <a:ext cx="8521250"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DejaVu Sans"/>
                <a:cs typeface="DejaVu Sans"/>
              </a:defRPr>
            </a:lvl9pPr>
          </a:lstStyle>
          <a:p>
            <a:pPr algn="ctr" eaLnBrk="1" hangingPunct="1">
              <a:buSzPct val="100000"/>
            </a:pPr>
            <a:r>
              <a:rPr lang="en-US" altLang="lv-LV" sz="3200" b="1" dirty="0">
                <a:solidFill>
                  <a:schemeClr val="tx1"/>
                </a:solidFill>
              </a:rPr>
              <a:t>AERTI RTU</a:t>
            </a:r>
          </a:p>
        </p:txBody>
      </p:sp>
      <p:sp>
        <p:nvSpPr>
          <p:cNvPr id="10" name="Content Placeholder 2"/>
          <p:cNvSpPr txBox="1">
            <a:spLocks/>
          </p:cNvSpPr>
          <p:nvPr/>
        </p:nvSpPr>
        <p:spPr>
          <a:xfrm>
            <a:off x="11877" y="1730828"/>
            <a:ext cx="4649190" cy="4525963"/>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Arial"/>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Arial"/>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Arial"/>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Arial"/>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Arial"/>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just" fontAlgn="auto">
              <a:spcAft>
                <a:spcPts val="0"/>
              </a:spcAft>
              <a:buFont typeface="Times New Roman" panose="02020603050405020304" pitchFamily="18" charset="0"/>
              <a:buNone/>
            </a:pPr>
            <a:r>
              <a:rPr lang="en-US" altLang="lv-LV" sz="2800" i="1" dirty="0" smtClean="0">
                <a:solidFill>
                  <a:schemeClr val="tx1"/>
                </a:solidFill>
              </a:rPr>
              <a:t>Institute of Aeronautics (AERTI) </a:t>
            </a:r>
            <a:r>
              <a:rPr lang="en-US" altLang="lv-LV" sz="2800" dirty="0" smtClean="0">
                <a:solidFill>
                  <a:schemeClr val="tx1"/>
                </a:solidFill>
              </a:rPr>
              <a:t>was</a:t>
            </a:r>
            <a:r>
              <a:rPr lang="ru-RU" altLang="lv-LV" sz="2800" dirty="0" smtClean="0">
                <a:solidFill>
                  <a:schemeClr val="tx1"/>
                </a:solidFill>
              </a:rPr>
              <a:t> </a:t>
            </a:r>
            <a:r>
              <a:rPr lang="en-US" altLang="lv-LV" sz="2800" dirty="0" smtClean="0">
                <a:solidFill>
                  <a:schemeClr val="tx1"/>
                </a:solidFill>
              </a:rPr>
              <a:t>established by Riga Technical University Senate resolution in 1999, when the institute’s charter was formed after the joining of Riga Aviation University (RAU) (founded in 1919) to Riga Technical University (founded in 1862).</a:t>
            </a:r>
            <a:endParaRPr lang="lv-LV" altLang="lv-LV" sz="2800" dirty="0" smtClean="0">
              <a:solidFill>
                <a:schemeClr val="tx1"/>
              </a:solidFill>
            </a:endParaRPr>
          </a:p>
          <a:p>
            <a:pPr fontAlgn="auto">
              <a:spcAft>
                <a:spcPts val="0"/>
              </a:spcAft>
              <a:buFont typeface="Times New Roman" panose="02020603050405020304" pitchFamily="18" charset="0"/>
              <a:buNone/>
            </a:pPr>
            <a:endParaRPr lang="lv-LV" altLang="lv-LV" sz="2000" dirty="0" smtClean="0"/>
          </a:p>
          <a:p>
            <a:pPr fontAlgn="auto">
              <a:spcAft>
                <a:spcPts val="0"/>
              </a:spcAft>
              <a:buFont typeface="Times New Roman" panose="02020603050405020304" pitchFamily="18" charset="0"/>
              <a:buNone/>
            </a:pPr>
            <a:endParaRPr lang="en-US" altLang="lv-LV" dirty="0" smtClean="0"/>
          </a:p>
        </p:txBody>
      </p:sp>
      <p:graphicFrame>
        <p:nvGraphicFramePr>
          <p:cNvPr id="13" name="Diagram 12"/>
          <p:cNvGraphicFramePr/>
          <p:nvPr>
            <p:extLst>
              <p:ext uri="{D42A27DB-BD31-4B8C-83A1-F6EECF244321}">
                <p14:modId xmlns:p14="http://schemas.microsoft.com/office/powerpoint/2010/main" val="2553086415"/>
              </p:ext>
            </p:extLst>
          </p:nvPr>
        </p:nvGraphicFramePr>
        <p:xfrm>
          <a:off x="4672945" y="1337481"/>
          <a:ext cx="4414942" cy="51753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80888341"/>
      </p:ext>
    </p:extLst>
  </p:cSld>
  <p:clrMapOvr>
    <a:masterClrMapping/>
  </p:clrMapOvr>
  <p:transition advClick="0" advTm="1154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273132" y="300056"/>
            <a:ext cx="9144000" cy="764103"/>
          </a:xfrm>
        </p:spPr>
        <p:txBody>
          <a:bodyPr>
            <a:normAutofit/>
          </a:bodyPr>
          <a:lstStyle/>
          <a:p>
            <a:r>
              <a:rPr lang="en-US" sz="3200" b="1" dirty="0" smtClean="0"/>
              <a:t>SEAGLE – State-of-the-art</a:t>
            </a:r>
            <a:endParaRPr lang="en-US" sz="3200" b="1" dirty="0"/>
          </a:p>
        </p:txBody>
      </p:sp>
      <p:pic>
        <p:nvPicPr>
          <p:cNvPr id="8" name="Picture 7" descr="E:\My Documents\Document_01\Urbach\RTU\AERTI\Atributika un simbolika\Logo\BEST\Super\Aerti logo modified[1].JPG"/>
          <p:cNvPicPr/>
          <p:nvPr/>
        </p:nvPicPr>
        <p:blipFill>
          <a:blip r:embed="rId2">
            <a:extLst>
              <a:ext uri="{28A0092B-C50C-407E-A947-70E740481C1C}">
                <a14:useLocalDpi xmlns:a14="http://schemas.microsoft.com/office/drawing/2010/main" val="0"/>
              </a:ext>
            </a:extLst>
          </a:blip>
          <a:stretch>
            <a:fillRect/>
          </a:stretch>
        </p:blipFill>
        <p:spPr bwMode="auto">
          <a:xfrm>
            <a:off x="192447" y="238500"/>
            <a:ext cx="1122324" cy="887216"/>
          </a:xfrm>
          <a:prstGeom prst="rect">
            <a:avLst/>
          </a:prstGeom>
          <a:noFill/>
          <a:ln w="9525">
            <a:noFill/>
            <a:miter lim="800000"/>
            <a:headEnd/>
            <a:tailEnd/>
          </a:ln>
        </p:spPr>
      </p:pic>
      <p:sp>
        <p:nvSpPr>
          <p:cNvPr id="6" name="Rectangle 5"/>
          <p:cNvSpPr/>
          <p:nvPr/>
        </p:nvSpPr>
        <p:spPr>
          <a:xfrm>
            <a:off x="0" y="4257675"/>
            <a:ext cx="9144000" cy="461665"/>
          </a:xfrm>
          <a:prstGeom prst="rect">
            <a:avLst/>
          </a:prstGeom>
        </p:spPr>
        <p:txBody>
          <a:bodyPr wrap="square">
            <a:spAutoFit/>
          </a:bodyPr>
          <a:lstStyle/>
          <a:p>
            <a:pPr algn="ctr"/>
            <a:endParaRPr lang="en-US" sz="2400" dirty="0">
              <a:solidFill>
                <a:srgbClr val="008080"/>
              </a:solidFill>
            </a:endParaRPr>
          </a:p>
        </p:txBody>
      </p:sp>
      <p:sp>
        <p:nvSpPr>
          <p:cNvPr id="7" name="Rectangle 6"/>
          <p:cNvSpPr/>
          <p:nvPr/>
        </p:nvSpPr>
        <p:spPr>
          <a:xfrm>
            <a:off x="152400" y="4410075"/>
            <a:ext cx="9144000" cy="461665"/>
          </a:xfrm>
          <a:prstGeom prst="rect">
            <a:avLst/>
          </a:prstGeom>
        </p:spPr>
        <p:txBody>
          <a:bodyPr wrap="square">
            <a:spAutoFit/>
          </a:bodyPr>
          <a:lstStyle/>
          <a:p>
            <a:pPr algn="ctr"/>
            <a:endParaRPr lang="en-US" sz="2400" dirty="0">
              <a:solidFill>
                <a:srgbClr val="008080"/>
              </a:solidFill>
            </a:endParaRPr>
          </a:p>
        </p:txBody>
      </p:sp>
      <p:sp>
        <p:nvSpPr>
          <p:cNvPr id="3" name="Rectangle 2"/>
          <p:cNvSpPr/>
          <p:nvPr/>
        </p:nvSpPr>
        <p:spPr>
          <a:xfrm>
            <a:off x="0" y="1290753"/>
            <a:ext cx="9144000" cy="5432256"/>
          </a:xfrm>
          <a:prstGeom prst="rect">
            <a:avLst/>
          </a:prstGeom>
        </p:spPr>
        <p:txBody>
          <a:bodyPr wrap="square">
            <a:spAutoFit/>
          </a:bodyPr>
          <a:lstStyle/>
          <a:p>
            <a:pPr algn="just"/>
            <a:r>
              <a:rPr lang="en-US" sz="2500" b="1" dirty="0"/>
              <a:t>Relevant </a:t>
            </a:r>
            <a:r>
              <a:rPr lang="en-US" sz="2500" b="1" dirty="0" smtClean="0"/>
              <a:t>projects.</a:t>
            </a:r>
          </a:p>
          <a:p>
            <a:pPr marL="342900" indent="-342900" algn="just">
              <a:buFont typeface="Arial" panose="020B0604020202020204" pitchFamily="34" charset="0"/>
              <a:buChar char="•"/>
            </a:pPr>
            <a:r>
              <a:rPr lang="en-US" sz="2400" b="1" dirty="0">
                <a:solidFill>
                  <a:srgbClr val="0070C0"/>
                </a:solidFill>
              </a:rPr>
              <a:t>Speed up re-surveying of major shipping routes and </a:t>
            </a:r>
            <a:r>
              <a:rPr lang="en-US" sz="2400" b="1" dirty="0" smtClean="0">
                <a:solidFill>
                  <a:srgbClr val="0070C0"/>
                </a:solidFill>
              </a:rPr>
              <a:t>ports </a:t>
            </a:r>
            <a:r>
              <a:rPr lang="en-US" sz="2400" dirty="0"/>
              <a:t>is a project aimed to speed-up hydrographic resurveys of the Baltic Sea, and thus to contribute to improving the safety of navigation</a:t>
            </a:r>
            <a:r>
              <a:rPr lang="en-US" sz="2400" dirty="0" smtClean="0"/>
              <a:t>.</a:t>
            </a:r>
          </a:p>
          <a:p>
            <a:pPr marL="342900" indent="-342900" algn="just">
              <a:buFont typeface="Arial" panose="020B0604020202020204" pitchFamily="34" charset="0"/>
              <a:buChar char="•"/>
            </a:pPr>
            <a:r>
              <a:rPr lang="en-US" sz="2400" b="1" dirty="0" err="1" smtClean="0">
                <a:solidFill>
                  <a:srgbClr val="0070C0"/>
                </a:solidFill>
              </a:rPr>
              <a:t>Finalising</a:t>
            </a:r>
            <a:r>
              <a:rPr lang="en-US" sz="2400" b="1" dirty="0" smtClean="0">
                <a:solidFill>
                  <a:srgbClr val="0070C0"/>
                </a:solidFill>
              </a:rPr>
              <a:t> </a:t>
            </a:r>
            <a:r>
              <a:rPr lang="en-US" sz="2400" b="1" dirty="0">
                <a:solidFill>
                  <a:srgbClr val="0070C0"/>
                </a:solidFill>
              </a:rPr>
              <a:t>Surveys for the Baltic Motorways of the </a:t>
            </a:r>
            <a:r>
              <a:rPr lang="en-US" sz="2400" b="1" dirty="0" smtClean="0">
                <a:solidFill>
                  <a:srgbClr val="0070C0"/>
                </a:solidFill>
              </a:rPr>
              <a:t>Sea </a:t>
            </a:r>
            <a:r>
              <a:rPr lang="en-US" sz="2400" b="1" dirty="0">
                <a:solidFill>
                  <a:srgbClr val="0070C0"/>
                </a:solidFill>
              </a:rPr>
              <a:t>– FAMOS.</a:t>
            </a:r>
            <a:r>
              <a:rPr lang="en-US" sz="2400" dirty="0"/>
              <a:t> This project aims at improving safety of navigation in the Baltic Sea by increasing hydrographic survey efficiency</a:t>
            </a:r>
            <a:r>
              <a:rPr lang="en-US" sz="2400" dirty="0" smtClean="0"/>
              <a:t>.</a:t>
            </a:r>
          </a:p>
          <a:p>
            <a:pPr algn="just"/>
            <a:r>
              <a:rPr lang="en-US" sz="2200" dirty="0"/>
              <a:t>Both mentioned projects aim to provide important and useful information on resurveying of Baltic Sea in more standardized manner of data collecting and the process of resurvey in a whole. Proposed project </a:t>
            </a:r>
            <a:r>
              <a:rPr lang="en-US" sz="2200" b="1" dirty="0"/>
              <a:t>SEAGLE will study results achieved during these two projects with the main aim to integrate these results into proposed integrated monitoring system while stepping beyond state of the art in both – data collecting manner and survey process in a whole.</a:t>
            </a:r>
            <a:endParaRPr lang="lv-LV" sz="2200" b="1" dirty="0"/>
          </a:p>
        </p:txBody>
      </p:sp>
    </p:spTree>
    <p:extLst>
      <p:ext uri="{BB962C8B-B14F-4D97-AF65-F5344CB8AC3E}">
        <p14:creationId xmlns:p14="http://schemas.microsoft.com/office/powerpoint/2010/main" val="4289118591"/>
      </p:ext>
    </p:extLst>
  </p:cSld>
  <p:clrMapOvr>
    <a:masterClrMapping/>
  </p:clrMapOvr>
  <p:transition advClick="0" advTm="1154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1314770" y="300056"/>
            <a:ext cx="6059807" cy="978060"/>
          </a:xfrm>
        </p:spPr>
        <p:txBody>
          <a:bodyPr>
            <a:noAutofit/>
          </a:bodyPr>
          <a:lstStyle/>
          <a:p>
            <a:pPr>
              <a:buClr>
                <a:srgbClr val="000000"/>
              </a:buClr>
              <a:buSzPct val="100000"/>
              <a:defRPr/>
            </a:pPr>
            <a:r>
              <a:rPr lang="en-US" altLang="lv-LV" sz="3200" b="1" dirty="0"/>
              <a:t>Work plan of SEAGLE </a:t>
            </a:r>
            <a:r>
              <a:rPr lang="en-US" altLang="lv-LV" sz="3200" b="1" dirty="0" smtClean="0"/>
              <a:t/>
            </a:r>
            <a:br>
              <a:rPr lang="en-US" altLang="lv-LV" sz="3200" b="1" dirty="0" smtClean="0"/>
            </a:br>
            <a:r>
              <a:rPr lang="en-US" altLang="lv-LV" sz="3200" b="1" dirty="0" smtClean="0"/>
              <a:t>Seed Money project - 1</a:t>
            </a:r>
            <a:endParaRPr lang="en-US" altLang="lv-LV" sz="3200" b="1" dirty="0"/>
          </a:p>
        </p:txBody>
      </p:sp>
      <p:pic>
        <p:nvPicPr>
          <p:cNvPr id="8" name="Picture 7" descr="E:\My Documents\Document_01\Urbach\RTU\AERTI\Atributika un simbolika\Logo\BEST\Super\Aerti logo modified[1].JPG"/>
          <p:cNvPicPr/>
          <p:nvPr/>
        </p:nvPicPr>
        <p:blipFill>
          <a:blip r:embed="rId2">
            <a:extLst>
              <a:ext uri="{28A0092B-C50C-407E-A947-70E740481C1C}">
                <a14:useLocalDpi xmlns:a14="http://schemas.microsoft.com/office/drawing/2010/main" val="0"/>
              </a:ext>
            </a:extLst>
          </a:blip>
          <a:stretch>
            <a:fillRect/>
          </a:stretch>
        </p:blipFill>
        <p:spPr bwMode="auto">
          <a:xfrm>
            <a:off x="192447" y="238500"/>
            <a:ext cx="1122324" cy="887216"/>
          </a:xfrm>
          <a:prstGeom prst="rect">
            <a:avLst/>
          </a:prstGeom>
          <a:noFill/>
          <a:ln w="9525">
            <a:noFill/>
            <a:miter lim="800000"/>
            <a:headEnd/>
            <a:tailEnd/>
          </a:ln>
        </p:spPr>
      </p:pic>
      <p:sp>
        <p:nvSpPr>
          <p:cNvPr id="6" name="Rectangle 5"/>
          <p:cNvSpPr/>
          <p:nvPr/>
        </p:nvSpPr>
        <p:spPr>
          <a:xfrm>
            <a:off x="0" y="4257675"/>
            <a:ext cx="9144000" cy="461665"/>
          </a:xfrm>
          <a:prstGeom prst="rect">
            <a:avLst/>
          </a:prstGeom>
        </p:spPr>
        <p:txBody>
          <a:bodyPr wrap="square">
            <a:spAutoFit/>
          </a:bodyPr>
          <a:lstStyle/>
          <a:p>
            <a:pPr algn="ctr"/>
            <a:endParaRPr lang="en-US" sz="2400" dirty="0">
              <a:solidFill>
                <a:srgbClr val="008080"/>
              </a:solidFill>
            </a:endParaRPr>
          </a:p>
        </p:txBody>
      </p:sp>
      <p:sp>
        <p:nvSpPr>
          <p:cNvPr id="7" name="Rectangle 6"/>
          <p:cNvSpPr/>
          <p:nvPr/>
        </p:nvSpPr>
        <p:spPr>
          <a:xfrm>
            <a:off x="152400" y="4410075"/>
            <a:ext cx="9144000" cy="461665"/>
          </a:xfrm>
          <a:prstGeom prst="rect">
            <a:avLst/>
          </a:prstGeom>
        </p:spPr>
        <p:txBody>
          <a:bodyPr wrap="square">
            <a:spAutoFit/>
          </a:bodyPr>
          <a:lstStyle/>
          <a:p>
            <a:pPr algn="ctr"/>
            <a:endParaRPr lang="en-US" sz="2400" dirty="0">
              <a:solidFill>
                <a:srgbClr val="008080"/>
              </a:solidFill>
            </a:endParaRPr>
          </a:p>
        </p:txBody>
      </p:sp>
      <p:sp>
        <p:nvSpPr>
          <p:cNvPr id="2" name="Rectangle 1"/>
          <p:cNvSpPr/>
          <p:nvPr/>
        </p:nvSpPr>
        <p:spPr>
          <a:xfrm>
            <a:off x="-1" y="1443841"/>
            <a:ext cx="8989621" cy="5262979"/>
          </a:xfrm>
          <a:prstGeom prst="rect">
            <a:avLst/>
          </a:prstGeom>
        </p:spPr>
        <p:txBody>
          <a:bodyPr wrap="square">
            <a:spAutoFit/>
          </a:bodyPr>
          <a:lstStyle/>
          <a:p>
            <a:pPr algn="just"/>
            <a:r>
              <a:rPr lang="en-US" sz="2800" b="1" dirty="0"/>
              <a:t>Output 1. </a:t>
            </a:r>
            <a:r>
              <a:rPr lang="en-US" sz="2800" b="1" dirty="0" smtClean="0"/>
              <a:t>State-of-play </a:t>
            </a:r>
            <a:r>
              <a:rPr lang="en-US" sz="2800" b="1" dirty="0"/>
              <a:t>in the field addressed by the project including an overview of complementary projects</a:t>
            </a:r>
          </a:p>
          <a:p>
            <a:pPr algn="just"/>
            <a:r>
              <a:rPr lang="en-US" sz="2800" dirty="0"/>
              <a:t>Task 1.1. Analysis of Baltic Sea need for resurvey</a:t>
            </a:r>
          </a:p>
          <a:p>
            <a:pPr algn="just"/>
            <a:r>
              <a:rPr lang="en-US" sz="2800" dirty="0"/>
              <a:t>Task 1.2. Analysis of fairway resurvey methods used in the Baltic Sea waters and projects carried out recently and are being implemented at present.</a:t>
            </a:r>
          </a:p>
          <a:p>
            <a:pPr algn="just"/>
            <a:r>
              <a:rPr lang="en-US" sz="2800" dirty="0"/>
              <a:t>Task 1.3. RPAS and UMS structural and navigational requirements analysis for the integration in SEAGLE system. </a:t>
            </a:r>
          </a:p>
          <a:p>
            <a:pPr algn="just"/>
            <a:r>
              <a:rPr lang="en-US" sz="2800" dirty="0"/>
              <a:t>Task 1.4. SEAGLE system compatibles analysis with other marine systems.</a:t>
            </a:r>
          </a:p>
        </p:txBody>
      </p:sp>
    </p:spTree>
    <p:extLst>
      <p:ext uri="{BB962C8B-B14F-4D97-AF65-F5344CB8AC3E}">
        <p14:creationId xmlns:p14="http://schemas.microsoft.com/office/powerpoint/2010/main" val="1090058333"/>
      </p:ext>
    </p:extLst>
  </p:cSld>
  <p:clrMapOvr>
    <a:masterClrMapping/>
  </p:clrMapOvr>
  <p:transition advClick="0" advTm="1154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1314770" y="300056"/>
            <a:ext cx="6059807" cy="978060"/>
          </a:xfrm>
        </p:spPr>
        <p:txBody>
          <a:bodyPr>
            <a:noAutofit/>
          </a:bodyPr>
          <a:lstStyle/>
          <a:p>
            <a:pPr>
              <a:buClr>
                <a:srgbClr val="000000"/>
              </a:buClr>
              <a:buSzPct val="100000"/>
              <a:defRPr/>
            </a:pPr>
            <a:r>
              <a:rPr lang="en-US" altLang="lv-LV" sz="3200" b="1" dirty="0"/>
              <a:t>Work plan of SEAGLE </a:t>
            </a:r>
            <a:r>
              <a:rPr lang="en-US" altLang="lv-LV" sz="3200" b="1" dirty="0" smtClean="0"/>
              <a:t/>
            </a:r>
            <a:br>
              <a:rPr lang="en-US" altLang="lv-LV" sz="3200" b="1" dirty="0" smtClean="0"/>
            </a:br>
            <a:r>
              <a:rPr lang="en-US" altLang="lv-LV" sz="3200" b="1" dirty="0" smtClean="0"/>
              <a:t>Seed Money project - 2</a:t>
            </a:r>
            <a:endParaRPr lang="en-US" altLang="lv-LV" sz="3200" b="1" dirty="0"/>
          </a:p>
        </p:txBody>
      </p:sp>
      <p:pic>
        <p:nvPicPr>
          <p:cNvPr id="8" name="Picture 7" descr="E:\My Documents\Document_01\Urbach\RTU\AERTI\Atributika un simbolika\Logo\BEST\Super\Aerti logo modified[1].JPG"/>
          <p:cNvPicPr/>
          <p:nvPr/>
        </p:nvPicPr>
        <p:blipFill>
          <a:blip r:embed="rId2">
            <a:extLst>
              <a:ext uri="{28A0092B-C50C-407E-A947-70E740481C1C}">
                <a14:useLocalDpi xmlns:a14="http://schemas.microsoft.com/office/drawing/2010/main" val="0"/>
              </a:ext>
            </a:extLst>
          </a:blip>
          <a:stretch>
            <a:fillRect/>
          </a:stretch>
        </p:blipFill>
        <p:spPr bwMode="auto">
          <a:xfrm>
            <a:off x="192447" y="238500"/>
            <a:ext cx="1122324" cy="887216"/>
          </a:xfrm>
          <a:prstGeom prst="rect">
            <a:avLst/>
          </a:prstGeom>
          <a:noFill/>
          <a:ln w="9525">
            <a:noFill/>
            <a:miter lim="800000"/>
            <a:headEnd/>
            <a:tailEnd/>
          </a:ln>
        </p:spPr>
      </p:pic>
      <p:sp>
        <p:nvSpPr>
          <p:cNvPr id="6" name="Rectangle 5"/>
          <p:cNvSpPr/>
          <p:nvPr/>
        </p:nvSpPr>
        <p:spPr>
          <a:xfrm>
            <a:off x="0" y="4257675"/>
            <a:ext cx="9144000" cy="461665"/>
          </a:xfrm>
          <a:prstGeom prst="rect">
            <a:avLst/>
          </a:prstGeom>
        </p:spPr>
        <p:txBody>
          <a:bodyPr wrap="square">
            <a:spAutoFit/>
          </a:bodyPr>
          <a:lstStyle/>
          <a:p>
            <a:pPr algn="ctr"/>
            <a:endParaRPr lang="en-US" sz="2400" dirty="0">
              <a:solidFill>
                <a:srgbClr val="008080"/>
              </a:solidFill>
            </a:endParaRPr>
          </a:p>
        </p:txBody>
      </p:sp>
      <p:sp>
        <p:nvSpPr>
          <p:cNvPr id="7" name="Rectangle 6"/>
          <p:cNvSpPr/>
          <p:nvPr/>
        </p:nvSpPr>
        <p:spPr>
          <a:xfrm>
            <a:off x="152400" y="4410075"/>
            <a:ext cx="9144000" cy="461665"/>
          </a:xfrm>
          <a:prstGeom prst="rect">
            <a:avLst/>
          </a:prstGeom>
        </p:spPr>
        <p:txBody>
          <a:bodyPr wrap="square">
            <a:spAutoFit/>
          </a:bodyPr>
          <a:lstStyle/>
          <a:p>
            <a:pPr algn="ctr"/>
            <a:endParaRPr lang="en-US" sz="2400" dirty="0">
              <a:solidFill>
                <a:srgbClr val="008080"/>
              </a:solidFill>
            </a:endParaRPr>
          </a:p>
        </p:txBody>
      </p:sp>
      <p:sp>
        <p:nvSpPr>
          <p:cNvPr id="2" name="Rectangle 1"/>
          <p:cNvSpPr/>
          <p:nvPr/>
        </p:nvSpPr>
        <p:spPr>
          <a:xfrm>
            <a:off x="-1" y="1358474"/>
            <a:ext cx="8989621" cy="5386090"/>
          </a:xfrm>
          <a:prstGeom prst="rect">
            <a:avLst/>
          </a:prstGeom>
        </p:spPr>
        <p:txBody>
          <a:bodyPr wrap="square">
            <a:spAutoFit/>
          </a:bodyPr>
          <a:lstStyle/>
          <a:p>
            <a:pPr algn="just"/>
            <a:r>
              <a:rPr lang="en-US" sz="2400" b="1" dirty="0"/>
              <a:t>Output 2. Plan for the main stage project containing: Work plan, Composition of the partnership, Budget plan</a:t>
            </a:r>
          </a:p>
          <a:p>
            <a:pPr algn="just"/>
            <a:r>
              <a:rPr lang="en-US" sz="2400" dirty="0"/>
              <a:t>Task 2.1. Work plan development for the main project.</a:t>
            </a:r>
          </a:p>
          <a:p>
            <a:pPr algn="just"/>
            <a:r>
              <a:rPr lang="en-US" sz="2400" dirty="0"/>
              <a:t>Task 2.2. Composing consortium for the main project.</a:t>
            </a:r>
          </a:p>
          <a:p>
            <a:pPr algn="just"/>
            <a:r>
              <a:rPr lang="en-US" sz="2400" dirty="0"/>
              <a:t>Task 2.3. Budget plan development for the main project</a:t>
            </a:r>
            <a:r>
              <a:rPr lang="en-US" sz="2400" dirty="0" smtClean="0"/>
              <a:t>.</a:t>
            </a:r>
          </a:p>
          <a:p>
            <a:pPr algn="just"/>
            <a:r>
              <a:rPr lang="en-US" sz="2400" dirty="0"/>
              <a:t> Preliminary profiles of additional partners  for the main project include the following:</a:t>
            </a:r>
          </a:p>
          <a:p>
            <a:pPr algn="just"/>
            <a:r>
              <a:rPr lang="en-US" sz="2200" dirty="0" smtClean="0"/>
              <a:t>Baltic </a:t>
            </a:r>
            <a:r>
              <a:rPr lang="en-US" sz="2200" dirty="0"/>
              <a:t>countries' </a:t>
            </a:r>
            <a:r>
              <a:rPr lang="en-US" sz="2200" dirty="0" err="1"/>
              <a:t>Hidrography</a:t>
            </a:r>
            <a:r>
              <a:rPr lang="en-US" sz="2200" dirty="0"/>
              <a:t> </a:t>
            </a:r>
            <a:r>
              <a:rPr lang="en-US" sz="2200" dirty="0" smtClean="0"/>
              <a:t>services, Baltic </a:t>
            </a:r>
            <a:r>
              <a:rPr lang="en-US" sz="2200" dirty="0"/>
              <a:t>Sea Cartography services (if other than </a:t>
            </a:r>
            <a:r>
              <a:rPr lang="en-US" sz="2200" dirty="0" err="1"/>
              <a:t>Hidrography</a:t>
            </a:r>
            <a:r>
              <a:rPr lang="en-US" sz="2200" dirty="0" smtClean="0"/>
              <a:t>),  </a:t>
            </a:r>
            <a:r>
              <a:rPr lang="en-US" sz="2200" dirty="0"/>
              <a:t>specialists on satellite operations and satellite data processing</a:t>
            </a:r>
            <a:r>
              <a:rPr lang="en-US" sz="2200" dirty="0" smtClean="0"/>
              <a:t>, specialists </a:t>
            </a:r>
            <a:r>
              <a:rPr lang="en-US" sz="2200" dirty="0"/>
              <a:t>on Baltic Sea ground</a:t>
            </a:r>
            <a:r>
              <a:rPr lang="en-US" sz="2200" dirty="0" smtClean="0"/>
              <a:t>, specialists </a:t>
            </a:r>
            <a:r>
              <a:rPr lang="en-US" sz="2200" dirty="0"/>
              <a:t>in echo-sounding equipment sizable for UMS</a:t>
            </a:r>
            <a:r>
              <a:rPr lang="en-US" sz="2200" dirty="0" smtClean="0"/>
              <a:t>, additional </a:t>
            </a:r>
            <a:r>
              <a:rPr lang="en-US" sz="2200" dirty="0"/>
              <a:t>specialists in UMS design and exploitation, </a:t>
            </a:r>
            <a:r>
              <a:rPr lang="en-US" sz="2200" dirty="0" smtClean="0"/>
              <a:t>specialists </a:t>
            </a:r>
            <a:r>
              <a:rPr lang="en-US" sz="2200" dirty="0"/>
              <a:t>in avionics for RPAS, </a:t>
            </a:r>
            <a:r>
              <a:rPr lang="en-US" sz="2200" dirty="0" smtClean="0"/>
              <a:t>specialists </a:t>
            </a:r>
            <a:r>
              <a:rPr lang="en-US" sz="2200" dirty="0"/>
              <a:t>in virtual demonstrations of developed methodology</a:t>
            </a:r>
            <a:r>
              <a:rPr lang="en-US" sz="2200" dirty="0" smtClean="0"/>
              <a:t>, specialists </a:t>
            </a:r>
            <a:r>
              <a:rPr lang="en-US" sz="2200" dirty="0"/>
              <a:t>in IT technologies for development of command and control software, </a:t>
            </a:r>
            <a:r>
              <a:rPr lang="en-US" sz="2200" dirty="0" smtClean="0"/>
              <a:t>specialists </a:t>
            </a:r>
            <a:r>
              <a:rPr lang="en-US" sz="2200" dirty="0"/>
              <a:t>in applications for end users.</a:t>
            </a:r>
          </a:p>
        </p:txBody>
      </p:sp>
    </p:spTree>
    <p:extLst>
      <p:ext uri="{BB962C8B-B14F-4D97-AF65-F5344CB8AC3E}">
        <p14:creationId xmlns:p14="http://schemas.microsoft.com/office/powerpoint/2010/main" val="878208631"/>
      </p:ext>
    </p:extLst>
  </p:cSld>
  <p:clrMapOvr>
    <a:masterClrMapping/>
  </p:clrMapOvr>
  <p:transition advClick="0" advTm="1154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753609" y="176029"/>
            <a:ext cx="7184572" cy="978060"/>
          </a:xfrm>
        </p:spPr>
        <p:txBody>
          <a:bodyPr>
            <a:noAutofit/>
          </a:bodyPr>
          <a:lstStyle/>
          <a:p>
            <a:pPr>
              <a:buClr>
                <a:srgbClr val="000000"/>
              </a:buClr>
              <a:buSzPct val="100000"/>
              <a:defRPr/>
            </a:pPr>
            <a:r>
              <a:rPr lang="en-US" altLang="lv-LV" sz="3200" b="1" dirty="0"/>
              <a:t>Work plan of </a:t>
            </a:r>
            <a:r>
              <a:rPr lang="en-US" altLang="lv-LV" sz="3200" b="1" dirty="0" smtClean="0"/>
              <a:t>SEAGLE Seed </a:t>
            </a:r>
            <a:br>
              <a:rPr lang="en-US" altLang="lv-LV" sz="3200" b="1" dirty="0" smtClean="0"/>
            </a:br>
            <a:r>
              <a:rPr lang="en-US" altLang="lv-LV" sz="3200" b="1" dirty="0" smtClean="0"/>
              <a:t>Money project – target groups</a:t>
            </a:r>
            <a:endParaRPr lang="en-US" altLang="lv-LV" sz="3200" b="1" dirty="0"/>
          </a:p>
        </p:txBody>
      </p:sp>
      <p:pic>
        <p:nvPicPr>
          <p:cNvPr id="8" name="Picture 7" descr="E:\My Documents\Document_01\Urbach\RTU\AERTI\Atributika un simbolika\Logo\BEST\Super\Aerti logo modified[1].JPG"/>
          <p:cNvPicPr/>
          <p:nvPr/>
        </p:nvPicPr>
        <p:blipFill>
          <a:blip r:embed="rId2">
            <a:extLst>
              <a:ext uri="{28A0092B-C50C-407E-A947-70E740481C1C}">
                <a14:useLocalDpi xmlns:a14="http://schemas.microsoft.com/office/drawing/2010/main" val="0"/>
              </a:ext>
            </a:extLst>
          </a:blip>
          <a:stretch>
            <a:fillRect/>
          </a:stretch>
        </p:blipFill>
        <p:spPr bwMode="auto">
          <a:xfrm>
            <a:off x="192447" y="238500"/>
            <a:ext cx="1122324" cy="887216"/>
          </a:xfrm>
          <a:prstGeom prst="rect">
            <a:avLst/>
          </a:prstGeom>
          <a:noFill/>
          <a:ln w="9525">
            <a:noFill/>
            <a:miter lim="800000"/>
            <a:headEnd/>
            <a:tailEnd/>
          </a:ln>
        </p:spPr>
      </p:pic>
      <p:sp>
        <p:nvSpPr>
          <p:cNvPr id="6" name="Rectangle 5"/>
          <p:cNvSpPr/>
          <p:nvPr/>
        </p:nvSpPr>
        <p:spPr>
          <a:xfrm>
            <a:off x="0" y="4257675"/>
            <a:ext cx="9144000" cy="461665"/>
          </a:xfrm>
          <a:prstGeom prst="rect">
            <a:avLst/>
          </a:prstGeom>
        </p:spPr>
        <p:txBody>
          <a:bodyPr wrap="square">
            <a:spAutoFit/>
          </a:bodyPr>
          <a:lstStyle/>
          <a:p>
            <a:pPr algn="ctr"/>
            <a:endParaRPr lang="en-US" sz="2400" dirty="0">
              <a:solidFill>
                <a:srgbClr val="008080"/>
              </a:solidFill>
            </a:endParaRPr>
          </a:p>
        </p:txBody>
      </p:sp>
      <p:sp>
        <p:nvSpPr>
          <p:cNvPr id="7" name="Rectangle 6"/>
          <p:cNvSpPr/>
          <p:nvPr/>
        </p:nvSpPr>
        <p:spPr>
          <a:xfrm>
            <a:off x="152400" y="4410075"/>
            <a:ext cx="9144000" cy="461665"/>
          </a:xfrm>
          <a:prstGeom prst="rect">
            <a:avLst/>
          </a:prstGeom>
        </p:spPr>
        <p:txBody>
          <a:bodyPr wrap="square">
            <a:spAutoFit/>
          </a:bodyPr>
          <a:lstStyle/>
          <a:p>
            <a:pPr algn="ctr"/>
            <a:endParaRPr lang="en-US" sz="2400" dirty="0">
              <a:solidFill>
                <a:srgbClr val="008080"/>
              </a:solidFill>
            </a:endParaRPr>
          </a:p>
        </p:txBody>
      </p:sp>
      <p:sp>
        <p:nvSpPr>
          <p:cNvPr id="2" name="Rectangle 1"/>
          <p:cNvSpPr/>
          <p:nvPr/>
        </p:nvSpPr>
        <p:spPr>
          <a:xfrm>
            <a:off x="-2" y="1280225"/>
            <a:ext cx="8989621" cy="5693866"/>
          </a:xfrm>
          <a:prstGeom prst="rect">
            <a:avLst/>
          </a:prstGeom>
        </p:spPr>
        <p:txBody>
          <a:bodyPr wrap="square">
            <a:spAutoFit/>
          </a:bodyPr>
          <a:lstStyle/>
          <a:p>
            <a:pPr marL="457200" indent="-457200" algn="just">
              <a:buFont typeface="Arial" panose="020B0604020202020204" pitchFamily="34" charset="0"/>
              <a:buChar char="•"/>
            </a:pPr>
            <a:r>
              <a:rPr lang="en-US" sz="2500" dirty="0"/>
              <a:t>Baltic countries' </a:t>
            </a:r>
            <a:r>
              <a:rPr lang="en-US" sz="2500" dirty="0" err="1"/>
              <a:t>Hidrography</a:t>
            </a:r>
            <a:r>
              <a:rPr lang="en-US" sz="2500" dirty="0"/>
              <a:t> services,</a:t>
            </a:r>
          </a:p>
          <a:p>
            <a:pPr marL="457200" indent="-457200" algn="just">
              <a:buFont typeface="Arial" panose="020B0604020202020204" pitchFamily="34" charset="0"/>
              <a:buChar char="•"/>
            </a:pPr>
            <a:r>
              <a:rPr lang="en-US" sz="2500" dirty="0" smtClean="0"/>
              <a:t>Baltic </a:t>
            </a:r>
            <a:r>
              <a:rPr lang="en-US" sz="2500" dirty="0"/>
              <a:t>Sea Cartography services (if other than </a:t>
            </a:r>
            <a:r>
              <a:rPr lang="en-US" sz="2500" dirty="0" err="1"/>
              <a:t>Hidrography</a:t>
            </a:r>
            <a:r>
              <a:rPr lang="en-US" sz="2500" dirty="0"/>
              <a:t>),</a:t>
            </a:r>
          </a:p>
          <a:p>
            <a:pPr marL="457200" indent="-457200" algn="just">
              <a:buFont typeface="Arial" panose="020B0604020202020204" pitchFamily="34" charset="0"/>
              <a:buChar char="•"/>
            </a:pPr>
            <a:r>
              <a:rPr lang="en-US" sz="2500" dirty="0" smtClean="0"/>
              <a:t>specialists </a:t>
            </a:r>
            <a:r>
              <a:rPr lang="en-US" sz="2500" dirty="0"/>
              <a:t>on satellite operations and satellite data processing,</a:t>
            </a:r>
          </a:p>
          <a:p>
            <a:pPr marL="457200" indent="-457200" algn="just">
              <a:buFont typeface="Arial" panose="020B0604020202020204" pitchFamily="34" charset="0"/>
              <a:buChar char="•"/>
            </a:pPr>
            <a:r>
              <a:rPr lang="en-US" sz="2500" dirty="0" smtClean="0"/>
              <a:t>specialists </a:t>
            </a:r>
            <a:r>
              <a:rPr lang="en-US" sz="2500" dirty="0"/>
              <a:t>on Baltic Sea ground,</a:t>
            </a:r>
          </a:p>
          <a:p>
            <a:pPr marL="457200" indent="-457200" algn="just">
              <a:buFont typeface="Arial" panose="020B0604020202020204" pitchFamily="34" charset="0"/>
              <a:buChar char="•"/>
            </a:pPr>
            <a:r>
              <a:rPr lang="en-US" sz="2500" dirty="0" smtClean="0"/>
              <a:t>specialists </a:t>
            </a:r>
            <a:r>
              <a:rPr lang="en-US" sz="2500" dirty="0"/>
              <a:t>in echo-sounding equipment sizable for UMS,</a:t>
            </a:r>
          </a:p>
          <a:p>
            <a:pPr marL="457200" indent="-457200" algn="just">
              <a:buFont typeface="Arial" panose="020B0604020202020204" pitchFamily="34" charset="0"/>
              <a:buChar char="•"/>
            </a:pPr>
            <a:r>
              <a:rPr lang="en-US" sz="2500" dirty="0" smtClean="0"/>
              <a:t>additional </a:t>
            </a:r>
            <a:r>
              <a:rPr lang="en-US" sz="2500" dirty="0"/>
              <a:t>specialists in UMS design and exploitation, </a:t>
            </a:r>
          </a:p>
          <a:p>
            <a:pPr marL="457200" indent="-457200" algn="just">
              <a:buFont typeface="Arial" panose="020B0604020202020204" pitchFamily="34" charset="0"/>
              <a:buChar char="•"/>
            </a:pPr>
            <a:r>
              <a:rPr lang="en-US" sz="2500" dirty="0" smtClean="0"/>
              <a:t>specialists </a:t>
            </a:r>
            <a:r>
              <a:rPr lang="en-US" sz="2500" dirty="0"/>
              <a:t>in avionics for RPAS, </a:t>
            </a:r>
          </a:p>
          <a:p>
            <a:pPr marL="457200" indent="-457200" algn="just">
              <a:buFont typeface="Arial" panose="020B0604020202020204" pitchFamily="34" charset="0"/>
              <a:buChar char="•"/>
            </a:pPr>
            <a:r>
              <a:rPr lang="en-US" sz="2500" dirty="0" smtClean="0"/>
              <a:t>specialists </a:t>
            </a:r>
            <a:r>
              <a:rPr lang="en-US" sz="2500" dirty="0"/>
              <a:t>in virtual demonstrations of developed methodology,</a:t>
            </a:r>
          </a:p>
          <a:p>
            <a:pPr marL="457200" indent="-457200" algn="just">
              <a:buFont typeface="Arial" panose="020B0604020202020204" pitchFamily="34" charset="0"/>
              <a:buChar char="•"/>
            </a:pPr>
            <a:r>
              <a:rPr lang="en-US" sz="2500" dirty="0" smtClean="0"/>
              <a:t>specialists </a:t>
            </a:r>
            <a:r>
              <a:rPr lang="en-US" sz="2500" dirty="0"/>
              <a:t>in IT technologies for development of command and control software, </a:t>
            </a:r>
          </a:p>
          <a:p>
            <a:pPr marL="457200" indent="-457200" algn="just">
              <a:buFont typeface="Arial" panose="020B0604020202020204" pitchFamily="34" charset="0"/>
              <a:buChar char="•"/>
            </a:pPr>
            <a:r>
              <a:rPr lang="en-US" sz="2500" dirty="0" smtClean="0"/>
              <a:t>specialists </a:t>
            </a:r>
            <a:r>
              <a:rPr lang="en-US" sz="2500" dirty="0"/>
              <a:t>in applications for end users.</a:t>
            </a:r>
          </a:p>
        </p:txBody>
      </p:sp>
    </p:spTree>
    <p:extLst>
      <p:ext uri="{BB962C8B-B14F-4D97-AF65-F5344CB8AC3E}">
        <p14:creationId xmlns:p14="http://schemas.microsoft.com/office/powerpoint/2010/main" val="2716913091"/>
      </p:ext>
    </p:extLst>
  </p:cSld>
  <p:clrMapOvr>
    <a:masterClrMapping/>
  </p:clrMapOvr>
  <p:transition advClick="0" advTm="1154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1314770" y="300056"/>
            <a:ext cx="6059807" cy="978060"/>
          </a:xfrm>
        </p:spPr>
        <p:txBody>
          <a:bodyPr>
            <a:noAutofit/>
          </a:bodyPr>
          <a:lstStyle/>
          <a:p>
            <a:pPr>
              <a:buClr>
                <a:srgbClr val="000000"/>
              </a:buClr>
              <a:buSzPct val="100000"/>
              <a:defRPr/>
            </a:pPr>
            <a:r>
              <a:rPr lang="en-US" altLang="lv-LV" sz="3200" b="1" dirty="0"/>
              <a:t>Work plan of SEAGLE </a:t>
            </a:r>
            <a:r>
              <a:rPr lang="en-US" altLang="lv-LV" sz="3200" b="1" dirty="0" smtClean="0"/>
              <a:t/>
            </a:r>
            <a:br>
              <a:rPr lang="en-US" altLang="lv-LV" sz="3200" b="1" dirty="0" smtClean="0"/>
            </a:br>
            <a:r>
              <a:rPr lang="en-US" altLang="lv-LV" sz="3200" b="1" dirty="0" smtClean="0"/>
              <a:t>Seed Money project - 3</a:t>
            </a:r>
            <a:endParaRPr lang="en-US" altLang="lv-LV" sz="3200" b="1" dirty="0"/>
          </a:p>
        </p:txBody>
      </p:sp>
      <p:pic>
        <p:nvPicPr>
          <p:cNvPr id="8" name="Picture 7" descr="E:\My Documents\Document_01\Urbach\RTU\AERTI\Atributika un simbolika\Logo\BEST\Super\Aerti logo modified[1].JPG"/>
          <p:cNvPicPr/>
          <p:nvPr/>
        </p:nvPicPr>
        <p:blipFill>
          <a:blip r:embed="rId2">
            <a:extLst>
              <a:ext uri="{28A0092B-C50C-407E-A947-70E740481C1C}">
                <a14:useLocalDpi xmlns:a14="http://schemas.microsoft.com/office/drawing/2010/main" val="0"/>
              </a:ext>
            </a:extLst>
          </a:blip>
          <a:stretch>
            <a:fillRect/>
          </a:stretch>
        </p:blipFill>
        <p:spPr bwMode="auto">
          <a:xfrm>
            <a:off x="192447" y="238500"/>
            <a:ext cx="1122324" cy="887216"/>
          </a:xfrm>
          <a:prstGeom prst="rect">
            <a:avLst/>
          </a:prstGeom>
          <a:noFill/>
          <a:ln w="9525">
            <a:noFill/>
            <a:miter lim="800000"/>
            <a:headEnd/>
            <a:tailEnd/>
          </a:ln>
        </p:spPr>
      </p:pic>
      <p:sp>
        <p:nvSpPr>
          <p:cNvPr id="6" name="Rectangle 5"/>
          <p:cNvSpPr/>
          <p:nvPr/>
        </p:nvSpPr>
        <p:spPr>
          <a:xfrm>
            <a:off x="0" y="4257675"/>
            <a:ext cx="9144000" cy="461665"/>
          </a:xfrm>
          <a:prstGeom prst="rect">
            <a:avLst/>
          </a:prstGeom>
        </p:spPr>
        <p:txBody>
          <a:bodyPr wrap="square">
            <a:spAutoFit/>
          </a:bodyPr>
          <a:lstStyle/>
          <a:p>
            <a:pPr algn="ctr"/>
            <a:endParaRPr lang="en-US" sz="2400" dirty="0">
              <a:solidFill>
                <a:srgbClr val="008080"/>
              </a:solidFill>
            </a:endParaRPr>
          </a:p>
        </p:txBody>
      </p:sp>
      <p:sp>
        <p:nvSpPr>
          <p:cNvPr id="7" name="Rectangle 6"/>
          <p:cNvSpPr/>
          <p:nvPr/>
        </p:nvSpPr>
        <p:spPr>
          <a:xfrm>
            <a:off x="152400" y="4410075"/>
            <a:ext cx="9144000" cy="461665"/>
          </a:xfrm>
          <a:prstGeom prst="rect">
            <a:avLst/>
          </a:prstGeom>
        </p:spPr>
        <p:txBody>
          <a:bodyPr wrap="square">
            <a:spAutoFit/>
          </a:bodyPr>
          <a:lstStyle/>
          <a:p>
            <a:pPr algn="ctr"/>
            <a:endParaRPr lang="en-US" sz="2400" dirty="0">
              <a:solidFill>
                <a:srgbClr val="008080"/>
              </a:solidFill>
            </a:endParaRPr>
          </a:p>
        </p:txBody>
      </p:sp>
      <p:sp>
        <p:nvSpPr>
          <p:cNvPr id="2" name="Rectangle 1"/>
          <p:cNvSpPr/>
          <p:nvPr/>
        </p:nvSpPr>
        <p:spPr>
          <a:xfrm>
            <a:off x="-1" y="1443841"/>
            <a:ext cx="8989621" cy="5262979"/>
          </a:xfrm>
          <a:prstGeom prst="rect">
            <a:avLst/>
          </a:prstGeom>
        </p:spPr>
        <p:txBody>
          <a:bodyPr wrap="square">
            <a:spAutoFit/>
          </a:bodyPr>
          <a:lstStyle/>
          <a:p>
            <a:pPr algn="just"/>
            <a:r>
              <a:rPr lang="en-US" sz="2800" b="1" dirty="0"/>
              <a:t>Output 3. Report on funding possibilities and steps to be taken after the seed money project is finalized</a:t>
            </a:r>
          </a:p>
          <a:p>
            <a:pPr algn="just"/>
            <a:r>
              <a:rPr lang="en-US" sz="2800" dirty="0"/>
              <a:t>Task 3.1. Analysis of </a:t>
            </a:r>
            <a:r>
              <a:rPr lang="en-US" sz="2800" b="1" dirty="0"/>
              <a:t>Horizon 2020 </a:t>
            </a:r>
            <a:r>
              <a:rPr lang="en-US" sz="2800" dirty="0" err="1"/>
              <a:t>programme</a:t>
            </a:r>
            <a:r>
              <a:rPr lang="en-US" sz="2800" dirty="0"/>
              <a:t> opportunities.</a:t>
            </a:r>
          </a:p>
          <a:p>
            <a:pPr algn="just"/>
            <a:r>
              <a:rPr lang="en-US" sz="2800" dirty="0"/>
              <a:t>Task 3.2. Analysis of "</a:t>
            </a:r>
            <a:r>
              <a:rPr lang="en-US" sz="2800" b="1" dirty="0" err="1"/>
              <a:t>Interreg</a:t>
            </a:r>
            <a:r>
              <a:rPr lang="en-US" sz="2800" b="1" dirty="0"/>
              <a:t> Baltic Sea region</a:t>
            </a:r>
            <a:r>
              <a:rPr lang="en-US" sz="2800" dirty="0"/>
              <a:t>" </a:t>
            </a:r>
            <a:r>
              <a:rPr lang="en-US" sz="2800" dirty="0" err="1"/>
              <a:t>programme</a:t>
            </a:r>
            <a:r>
              <a:rPr lang="en-US" sz="2800" dirty="0"/>
              <a:t> opportunities.</a:t>
            </a:r>
          </a:p>
          <a:p>
            <a:pPr algn="just"/>
            <a:r>
              <a:rPr lang="en-US" sz="2800" dirty="0"/>
              <a:t>Task 3.3. Analysis of "</a:t>
            </a:r>
            <a:r>
              <a:rPr lang="en-US" sz="2800" b="1" dirty="0"/>
              <a:t>BONUS Science for a Better Future of the Baltic Sea Region</a:t>
            </a:r>
            <a:r>
              <a:rPr lang="en-US" sz="2800" dirty="0"/>
              <a:t>" </a:t>
            </a:r>
            <a:r>
              <a:rPr lang="en-US" sz="2800" dirty="0" err="1"/>
              <a:t>programme</a:t>
            </a:r>
            <a:r>
              <a:rPr lang="en-US" sz="2800" dirty="0"/>
              <a:t> opportunities.</a:t>
            </a:r>
          </a:p>
          <a:p>
            <a:pPr algn="just"/>
            <a:r>
              <a:rPr lang="en-US" sz="2800" dirty="0"/>
              <a:t>Task 3.4. Analysis of "</a:t>
            </a:r>
            <a:r>
              <a:rPr lang="en-US" sz="2800" b="1" dirty="0"/>
              <a:t>EUREKA Innovation Across Borders</a:t>
            </a:r>
            <a:r>
              <a:rPr lang="en-US" sz="2800" dirty="0"/>
              <a:t>" </a:t>
            </a:r>
            <a:r>
              <a:rPr lang="en-US" sz="2800" dirty="0" err="1"/>
              <a:t>programme</a:t>
            </a:r>
            <a:r>
              <a:rPr lang="en-US" sz="2800" dirty="0"/>
              <a:t> </a:t>
            </a:r>
            <a:r>
              <a:rPr lang="en-US" sz="2800" dirty="0" err="1"/>
              <a:t>programme</a:t>
            </a:r>
            <a:r>
              <a:rPr lang="en-US" sz="2800" dirty="0"/>
              <a:t> opportunities</a:t>
            </a:r>
            <a:r>
              <a:rPr lang="en-US" sz="2800" b="1" dirty="0" smtClean="0"/>
              <a:t>.</a:t>
            </a:r>
          </a:p>
          <a:p>
            <a:pPr algn="just"/>
            <a:r>
              <a:rPr lang="en-US" sz="2800" b="1" dirty="0" smtClean="0"/>
              <a:t>Other </a:t>
            </a:r>
            <a:r>
              <a:rPr lang="en-US" sz="2800" b="1" dirty="0" err="1" smtClean="0"/>
              <a:t>programmes</a:t>
            </a:r>
            <a:r>
              <a:rPr lang="en-US" sz="2800" b="1" dirty="0" smtClean="0"/>
              <a:t>….</a:t>
            </a:r>
            <a:endParaRPr lang="en-US" sz="2800" b="1" dirty="0"/>
          </a:p>
        </p:txBody>
      </p:sp>
    </p:spTree>
    <p:extLst>
      <p:ext uri="{BB962C8B-B14F-4D97-AF65-F5344CB8AC3E}">
        <p14:creationId xmlns:p14="http://schemas.microsoft.com/office/powerpoint/2010/main" val="749456278"/>
      </p:ext>
    </p:extLst>
  </p:cSld>
  <p:clrMapOvr>
    <a:masterClrMapping/>
  </p:clrMapOvr>
  <p:transition advClick="0" advTm="1154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1314770" y="300056"/>
            <a:ext cx="6059807" cy="978060"/>
          </a:xfrm>
        </p:spPr>
        <p:txBody>
          <a:bodyPr>
            <a:noAutofit/>
          </a:bodyPr>
          <a:lstStyle/>
          <a:p>
            <a:pPr>
              <a:buClr>
                <a:srgbClr val="000000"/>
              </a:buClr>
              <a:buSzPct val="100000"/>
              <a:defRPr/>
            </a:pPr>
            <a:r>
              <a:rPr lang="en-US" altLang="lv-LV" sz="3200" b="1" dirty="0"/>
              <a:t>Work plan of SEAGLE </a:t>
            </a:r>
            <a:r>
              <a:rPr lang="en-US" altLang="lv-LV" sz="3200" b="1" dirty="0" smtClean="0"/>
              <a:t/>
            </a:r>
            <a:br>
              <a:rPr lang="en-US" altLang="lv-LV" sz="3200" b="1" dirty="0" smtClean="0"/>
            </a:br>
            <a:r>
              <a:rPr lang="en-US" altLang="lv-LV" sz="3200" b="1" dirty="0" smtClean="0"/>
              <a:t>Seed Money project - 3</a:t>
            </a:r>
            <a:endParaRPr lang="en-US" altLang="lv-LV" sz="3200" b="1" dirty="0"/>
          </a:p>
        </p:txBody>
      </p:sp>
      <p:pic>
        <p:nvPicPr>
          <p:cNvPr id="8" name="Picture 7" descr="E:\My Documents\Document_01\Urbach\RTU\AERTI\Atributika un simbolika\Logo\BEST\Super\Aerti logo modified[1].JPG"/>
          <p:cNvPicPr/>
          <p:nvPr/>
        </p:nvPicPr>
        <p:blipFill>
          <a:blip r:embed="rId2">
            <a:extLst>
              <a:ext uri="{28A0092B-C50C-407E-A947-70E740481C1C}">
                <a14:useLocalDpi xmlns:a14="http://schemas.microsoft.com/office/drawing/2010/main" val="0"/>
              </a:ext>
            </a:extLst>
          </a:blip>
          <a:stretch>
            <a:fillRect/>
          </a:stretch>
        </p:blipFill>
        <p:spPr bwMode="auto">
          <a:xfrm>
            <a:off x="192447" y="238500"/>
            <a:ext cx="1122324" cy="887216"/>
          </a:xfrm>
          <a:prstGeom prst="rect">
            <a:avLst/>
          </a:prstGeom>
          <a:noFill/>
          <a:ln w="9525">
            <a:noFill/>
            <a:miter lim="800000"/>
            <a:headEnd/>
            <a:tailEnd/>
          </a:ln>
        </p:spPr>
      </p:pic>
      <p:sp>
        <p:nvSpPr>
          <p:cNvPr id="6" name="Rectangle 5"/>
          <p:cNvSpPr/>
          <p:nvPr/>
        </p:nvSpPr>
        <p:spPr>
          <a:xfrm>
            <a:off x="0" y="4257675"/>
            <a:ext cx="9144000" cy="461665"/>
          </a:xfrm>
          <a:prstGeom prst="rect">
            <a:avLst/>
          </a:prstGeom>
        </p:spPr>
        <p:txBody>
          <a:bodyPr wrap="square">
            <a:spAutoFit/>
          </a:bodyPr>
          <a:lstStyle/>
          <a:p>
            <a:pPr algn="ctr"/>
            <a:endParaRPr lang="en-US" sz="2400" dirty="0">
              <a:solidFill>
                <a:srgbClr val="008080"/>
              </a:solidFill>
            </a:endParaRPr>
          </a:p>
        </p:txBody>
      </p:sp>
      <p:sp>
        <p:nvSpPr>
          <p:cNvPr id="7" name="Rectangle 6"/>
          <p:cNvSpPr/>
          <p:nvPr/>
        </p:nvSpPr>
        <p:spPr>
          <a:xfrm>
            <a:off x="152400" y="4410075"/>
            <a:ext cx="9144000" cy="461665"/>
          </a:xfrm>
          <a:prstGeom prst="rect">
            <a:avLst/>
          </a:prstGeom>
        </p:spPr>
        <p:txBody>
          <a:bodyPr wrap="square">
            <a:spAutoFit/>
          </a:bodyPr>
          <a:lstStyle/>
          <a:p>
            <a:pPr algn="ctr"/>
            <a:endParaRPr lang="en-US" sz="2400" dirty="0">
              <a:solidFill>
                <a:srgbClr val="008080"/>
              </a:solidFill>
            </a:endParaRPr>
          </a:p>
        </p:txBody>
      </p:sp>
      <p:sp>
        <p:nvSpPr>
          <p:cNvPr id="2" name="Rectangle 1"/>
          <p:cNvSpPr/>
          <p:nvPr/>
        </p:nvSpPr>
        <p:spPr>
          <a:xfrm>
            <a:off x="0" y="1434675"/>
            <a:ext cx="8989621" cy="5078313"/>
          </a:xfrm>
          <a:prstGeom prst="rect">
            <a:avLst/>
          </a:prstGeom>
        </p:spPr>
        <p:txBody>
          <a:bodyPr wrap="square">
            <a:spAutoFit/>
          </a:bodyPr>
          <a:lstStyle/>
          <a:p>
            <a:pPr algn="just"/>
            <a:r>
              <a:rPr lang="en-US" sz="2700" b="1" dirty="0" smtClean="0"/>
              <a:t>Recent relevant </a:t>
            </a:r>
            <a:r>
              <a:rPr lang="en-US" sz="2700" b="1" dirty="0" err="1" smtClean="0"/>
              <a:t>programmes</a:t>
            </a:r>
            <a:r>
              <a:rPr lang="en-US" sz="2700" b="1" dirty="0" smtClean="0"/>
              <a:t>:</a:t>
            </a:r>
          </a:p>
          <a:p>
            <a:pPr marL="457200" indent="-457200" algn="just">
              <a:buFont typeface="Arial" panose="020B0604020202020204" pitchFamily="34" charset="0"/>
              <a:buChar char="•"/>
            </a:pPr>
            <a:r>
              <a:rPr lang="en-US" sz="2700" b="1" dirty="0" smtClean="0"/>
              <a:t>Horizon 2020</a:t>
            </a:r>
            <a:r>
              <a:rPr lang="en-US" sz="2700" dirty="0" smtClean="0"/>
              <a:t>. </a:t>
            </a:r>
            <a:r>
              <a:rPr lang="en-US" sz="2700" dirty="0"/>
              <a:t>Smart, green and integrated </a:t>
            </a:r>
            <a:r>
              <a:rPr lang="en-US" sz="2700" dirty="0" smtClean="0"/>
              <a:t>transport. MG-3.3-2016</a:t>
            </a:r>
            <a:r>
              <a:rPr lang="en-US" sz="2700" dirty="0"/>
              <a:t>: Safer waterborne transport and maritime </a:t>
            </a:r>
            <a:r>
              <a:rPr lang="en-US" sz="2700" dirty="0" smtClean="0"/>
              <a:t>operations.</a:t>
            </a:r>
          </a:p>
          <a:p>
            <a:pPr marL="457200" indent="-457200" algn="just">
              <a:buFont typeface="Arial" panose="020B0604020202020204" pitchFamily="34" charset="0"/>
              <a:buChar char="•"/>
            </a:pPr>
            <a:r>
              <a:rPr lang="en-US" sz="2700" b="1" dirty="0" smtClean="0"/>
              <a:t>Bonus Blue Baltic</a:t>
            </a:r>
            <a:r>
              <a:rPr lang="en-US" sz="2700" dirty="0" smtClean="0"/>
              <a:t>. Strategic Objective 5</a:t>
            </a:r>
            <a:r>
              <a:rPr lang="en-US" sz="2700" dirty="0"/>
              <a:t>: Developing improved and innovative observation and data management systems, tools and methodologies for marine information needs in the Baltic Sea </a:t>
            </a:r>
            <a:r>
              <a:rPr lang="en-US" sz="2700" dirty="0" smtClean="0"/>
              <a:t>region.</a:t>
            </a:r>
          </a:p>
          <a:p>
            <a:pPr marL="457200" indent="-457200" algn="just">
              <a:buFont typeface="Arial" panose="020B0604020202020204" pitchFamily="34" charset="0"/>
              <a:buChar char="•"/>
            </a:pPr>
            <a:r>
              <a:rPr lang="en-US" sz="2700" b="1" dirty="0" err="1" smtClean="0"/>
              <a:t>Interreg</a:t>
            </a:r>
            <a:r>
              <a:rPr lang="en-US" sz="2700" b="1" dirty="0" smtClean="0"/>
              <a:t> Baltic Sea Region. Specific Objective 3.3. Maritime Safety. </a:t>
            </a:r>
            <a:r>
              <a:rPr lang="en-US" sz="2700" dirty="0" smtClean="0"/>
              <a:t>The </a:t>
            </a:r>
            <a:r>
              <a:rPr lang="en-US" sz="2700" dirty="0" err="1"/>
              <a:t>Programme</a:t>
            </a:r>
            <a:r>
              <a:rPr lang="en-US" sz="2700" dirty="0"/>
              <a:t> wants to increase maritime safety and security based on advanced capacity of maritime </a:t>
            </a:r>
            <a:r>
              <a:rPr lang="en-US" sz="2700" dirty="0" err="1" smtClean="0"/>
              <a:t>organisations</a:t>
            </a:r>
            <a:r>
              <a:rPr lang="en-US" sz="2700" dirty="0" smtClean="0"/>
              <a:t>.</a:t>
            </a:r>
            <a:endParaRPr lang="en-US" sz="2700" b="1" dirty="0"/>
          </a:p>
        </p:txBody>
      </p:sp>
    </p:spTree>
    <p:extLst>
      <p:ext uri="{BB962C8B-B14F-4D97-AF65-F5344CB8AC3E}">
        <p14:creationId xmlns:p14="http://schemas.microsoft.com/office/powerpoint/2010/main" val="474684809"/>
      </p:ext>
    </p:extLst>
  </p:cSld>
  <p:clrMapOvr>
    <a:masterClrMapping/>
  </p:clrMapOvr>
  <p:transition advClick="0" advTm="1154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1314770" y="300056"/>
            <a:ext cx="6059807" cy="978060"/>
          </a:xfrm>
        </p:spPr>
        <p:txBody>
          <a:bodyPr>
            <a:noAutofit/>
          </a:bodyPr>
          <a:lstStyle/>
          <a:p>
            <a:pPr>
              <a:buClr>
                <a:srgbClr val="000000"/>
              </a:buClr>
              <a:buSzPct val="100000"/>
              <a:defRPr/>
            </a:pPr>
            <a:r>
              <a:rPr lang="en-US" altLang="lv-LV" sz="3200" b="1" dirty="0" smtClean="0"/>
              <a:t>SEAGLE Seed Money project</a:t>
            </a:r>
            <a:br>
              <a:rPr lang="en-US" altLang="lv-LV" sz="3200" b="1" dirty="0" smtClean="0"/>
            </a:br>
            <a:r>
              <a:rPr lang="en-US" altLang="lv-LV" sz="3200" b="1" dirty="0" smtClean="0"/>
              <a:t>first activities</a:t>
            </a:r>
            <a:endParaRPr lang="en-US" altLang="lv-LV" sz="3200" b="1" dirty="0"/>
          </a:p>
        </p:txBody>
      </p:sp>
      <p:pic>
        <p:nvPicPr>
          <p:cNvPr id="8" name="Picture 7" descr="E:\My Documents\Document_01\Urbach\RTU\AERTI\Atributika un simbolika\Logo\BEST\Super\Aerti logo modified[1].JPG"/>
          <p:cNvPicPr/>
          <p:nvPr/>
        </p:nvPicPr>
        <p:blipFill>
          <a:blip r:embed="rId2">
            <a:extLst>
              <a:ext uri="{28A0092B-C50C-407E-A947-70E740481C1C}">
                <a14:useLocalDpi xmlns:a14="http://schemas.microsoft.com/office/drawing/2010/main" val="0"/>
              </a:ext>
            </a:extLst>
          </a:blip>
          <a:stretch>
            <a:fillRect/>
          </a:stretch>
        </p:blipFill>
        <p:spPr bwMode="auto">
          <a:xfrm>
            <a:off x="192447" y="238500"/>
            <a:ext cx="1122324" cy="887216"/>
          </a:xfrm>
          <a:prstGeom prst="rect">
            <a:avLst/>
          </a:prstGeom>
          <a:noFill/>
          <a:ln w="9525">
            <a:noFill/>
            <a:miter lim="800000"/>
            <a:headEnd/>
            <a:tailEnd/>
          </a:ln>
        </p:spPr>
      </p:pic>
      <p:sp>
        <p:nvSpPr>
          <p:cNvPr id="6" name="Rectangle 5"/>
          <p:cNvSpPr/>
          <p:nvPr/>
        </p:nvSpPr>
        <p:spPr>
          <a:xfrm>
            <a:off x="0" y="4257675"/>
            <a:ext cx="9144000" cy="461665"/>
          </a:xfrm>
          <a:prstGeom prst="rect">
            <a:avLst/>
          </a:prstGeom>
        </p:spPr>
        <p:txBody>
          <a:bodyPr wrap="square">
            <a:spAutoFit/>
          </a:bodyPr>
          <a:lstStyle/>
          <a:p>
            <a:pPr algn="ctr"/>
            <a:endParaRPr lang="en-US" sz="2400" dirty="0">
              <a:solidFill>
                <a:srgbClr val="008080"/>
              </a:solidFill>
            </a:endParaRPr>
          </a:p>
        </p:txBody>
      </p:sp>
      <p:sp>
        <p:nvSpPr>
          <p:cNvPr id="7" name="Rectangle 6"/>
          <p:cNvSpPr/>
          <p:nvPr/>
        </p:nvSpPr>
        <p:spPr>
          <a:xfrm>
            <a:off x="152400" y="4410075"/>
            <a:ext cx="9144000" cy="461665"/>
          </a:xfrm>
          <a:prstGeom prst="rect">
            <a:avLst/>
          </a:prstGeom>
        </p:spPr>
        <p:txBody>
          <a:bodyPr wrap="square">
            <a:spAutoFit/>
          </a:bodyPr>
          <a:lstStyle/>
          <a:p>
            <a:pPr algn="ctr"/>
            <a:endParaRPr lang="en-US" sz="2400" dirty="0">
              <a:solidFill>
                <a:srgbClr val="008080"/>
              </a:solidFill>
            </a:endParaRPr>
          </a:p>
        </p:txBody>
      </p:sp>
      <p:sp>
        <p:nvSpPr>
          <p:cNvPr id="2" name="Rectangle 1"/>
          <p:cNvSpPr/>
          <p:nvPr/>
        </p:nvSpPr>
        <p:spPr>
          <a:xfrm>
            <a:off x="-1" y="1574469"/>
            <a:ext cx="8989621" cy="4832092"/>
          </a:xfrm>
          <a:prstGeom prst="rect">
            <a:avLst/>
          </a:prstGeom>
        </p:spPr>
        <p:txBody>
          <a:bodyPr wrap="square">
            <a:spAutoFit/>
          </a:bodyPr>
          <a:lstStyle/>
          <a:p>
            <a:pPr marL="457200" indent="-457200" algn="just">
              <a:buFont typeface="Arial" panose="020B0604020202020204" pitchFamily="34" charset="0"/>
              <a:buChar char="•"/>
            </a:pPr>
            <a:r>
              <a:rPr lang="en-US" sz="2800" dirty="0" smtClean="0"/>
              <a:t>Kick-off meeting held in Riga on April 15, 2016.</a:t>
            </a:r>
          </a:p>
          <a:p>
            <a:pPr marL="457200" indent="-457200" algn="just">
              <a:buFont typeface="Arial" panose="020B0604020202020204" pitchFamily="34" charset="0"/>
              <a:buChar char="•"/>
            </a:pPr>
            <a:r>
              <a:rPr lang="en-US" sz="2800" dirty="0" smtClean="0"/>
              <a:t>Consortium Agreement developed.</a:t>
            </a:r>
          </a:p>
          <a:p>
            <a:pPr marL="457200" indent="-457200" algn="just">
              <a:buFont typeface="Arial" panose="020B0604020202020204" pitchFamily="34" charset="0"/>
              <a:buChar char="•"/>
            </a:pPr>
            <a:r>
              <a:rPr lang="en-US" sz="2800" dirty="0" smtClean="0"/>
              <a:t>Partners responsibilities</a:t>
            </a:r>
            <a:r>
              <a:rPr lang="ru-RU" sz="2800" dirty="0" smtClean="0"/>
              <a:t> </a:t>
            </a:r>
            <a:r>
              <a:rPr lang="en-US" sz="2800" dirty="0" smtClean="0"/>
              <a:t>specified.</a:t>
            </a:r>
          </a:p>
          <a:p>
            <a:pPr marL="457200" indent="-457200" algn="just">
              <a:buFont typeface="Arial" panose="020B0604020202020204" pitchFamily="34" charset="0"/>
              <a:buChar char="•"/>
            </a:pPr>
            <a:r>
              <a:rPr lang="en-US" sz="2800" dirty="0" smtClean="0"/>
              <a:t>Next meeting to be held in Klaipeda, Lithuania in September 2016. All partners have to </a:t>
            </a:r>
            <a:r>
              <a:rPr lang="en-US" sz="2800" dirty="0" err="1" smtClean="0"/>
              <a:t>finalise</a:t>
            </a:r>
            <a:r>
              <a:rPr lang="en-US" sz="2800" dirty="0" smtClean="0"/>
              <a:t> their Output 1 State-of-play tasks. Preliminary analysis of funding sources.</a:t>
            </a:r>
          </a:p>
          <a:p>
            <a:pPr marL="457200" indent="-457200" algn="just">
              <a:buFont typeface="Arial" panose="020B0604020202020204" pitchFamily="34" charset="0"/>
              <a:buChar char="•"/>
            </a:pPr>
            <a:r>
              <a:rPr lang="en-US" sz="2800" dirty="0" smtClean="0"/>
              <a:t>Final meeting to be held in Tallinn, Estonia in December, 2016</a:t>
            </a:r>
            <a:r>
              <a:rPr lang="en-US" sz="2800" dirty="0"/>
              <a:t>. Plan for the main stage </a:t>
            </a:r>
            <a:r>
              <a:rPr lang="en-US" sz="2800" dirty="0" smtClean="0"/>
              <a:t>project to be discussed. Additional partners for the main project to be involved. </a:t>
            </a:r>
          </a:p>
        </p:txBody>
      </p:sp>
    </p:spTree>
    <p:extLst>
      <p:ext uri="{BB962C8B-B14F-4D97-AF65-F5344CB8AC3E}">
        <p14:creationId xmlns:p14="http://schemas.microsoft.com/office/powerpoint/2010/main" val="3101584536"/>
      </p:ext>
    </p:extLst>
  </p:cSld>
  <p:clrMapOvr>
    <a:masterClrMapping/>
  </p:clrMapOvr>
  <p:transition advClick="0" advTm="1154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1314770" y="300056"/>
            <a:ext cx="6059807" cy="978060"/>
          </a:xfrm>
        </p:spPr>
        <p:txBody>
          <a:bodyPr>
            <a:noAutofit/>
          </a:bodyPr>
          <a:lstStyle/>
          <a:p>
            <a:pPr>
              <a:buClr>
                <a:srgbClr val="000000"/>
              </a:buClr>
              <a:buSzPct val="100000"/>
              <a:defRPr/>
            </a:pPr>
            <a:r>
              <a:rPr lang="en-US" altLang="lv-LV" sz="3600" b="1" dirty="0" smtClean="0"/>
              <a:t>SEAGLE</a:t>
            </a:r>
            <a:r>
              <a:rPr lang="en-US" altLang="lv-LV" sz="3200" b="1" dirty="0" smtClean="0"/>
              <a:t> </a:t>
            </a:r>
            <a:endParaRPr lang="en-US" altLang="lv-LV" sz="3200" b="1" dirty="0"/>
          </a:p>
        </p:txBody>
      </p:sp>
      <p:pic>
        <p:nvPicPr>
          <p:cNvPr id="8" name="Picture 7" descr="E:\My Documents\Document_01\Urbach\RTU\AERTI\Atributika un simbolika\Logo\BEST\Super\Aerti logo modified[1].JPG"/>
          <p:cNvPicPr/>
          <p:nvPr/>
        </p:nvPicPr>
        <p:blipFill>
          <a:blip r:embed="rId2">
            <a:extLst>
              <a:ext uri="{28A0092B-C50C-407E-A947-70E740481C1C}">
                <a14:useLocalDpi xmlns:a14="http://schemas.microsoft.com/office/drawing/2010/main" val="0"/>
              </a:ext>
            </a:extLst>
          </a:blip>
          <a:stretch>
            <a:fillRect/>
          </a:stretch>
        </p:blipFill>
        <p:spPr bwMode="auto">
          <a:xfrm>
            <a:off x="192447" y="238500"/>
            <a:ext cx="1122324" cy="887216"/>
          </a:xfrm>
          <a:prstGeom prst="rect">
            <a:avLst/>
          </a:prstGeom>
          <a:noFill/>
          <a:ln w="9525">
            <a:noFill/>
            <a:miter lim="800000"/>
            <a:headEnd/>
            <a:tailEnd/>
          </a:ln>
        </p:spPr>
      </p:pic>
      <p:sp>
        <p:nvSpPr>
          <p:cNvPr id="6" name="Rectangle 5"/>
          <p:cNvSpPr/>
          <p:nvPr/>
        </p:nvSpPr>
        <p:spPr>
          <a:xfrm>
            <a:off x="0" y="4257675"/>
            <a:ext cx="9144000" cy="461665"/>
          </a:xfrm>
          <a:prstGeom prst="rect">
            <a:avLst/>
          </a:prstGeom>
        </p:spPr>
        <p:txBody>
          <a:bodyPr wrap="square">
            <a:spAutoFit/>
          </a:bodyPr>
          <a:lstStyle/>
          <a:p>
            <a:pPr algn="ctr"/>
            <a:endParaRPr lang="en-US" sz="2400" dirty="0">
              <a:solidFill>
                <a:srgbClr val="008080"/>
              </a:solidFill>
            </a:endParaRPr>
          </a:p>
        </p:txBody>
      </p:sp>
      <p:sp>
        <p:nvSpPr>
          <p:cNvPr id="7" name="Rectangle 6"/>
          <p:cNvSpPr/>
          <p:nvPr/>
        </p:nvSpPr>
        <p:spPr>
          <a:xfrm>
            <a:off x="152400" y="4410075"/>
            <a:ext cx="9144000" cy="461665"/>
          </a:xfrm>
          <a:prstGeom prst="rect">
            <a:avLst/>
          </a:prstGeom>
        </p:spPr>
        <p:txBody>
          <a:bodyPr wrap="square">
            <a:spAutoFit/>
          </a:bodyPr>
          <a:lstStyle/>
          <a:p>
            <a:pPr algn="ctr"/>
            <a:endParaRPr lang="en-US" sz="2400" dirty="0">
              <a:solidFill>
                <a:srgbClr val="008080"/>
              </a:solidFill>
            </a:endParaRPr>
          </a:p>
        </p:txBody>
      </p:sp>
      <p:sp>
        <p:nvSpPr>
          <p:cNvPr id="2" name="Rectangle 1"/>
          <p:cNvSpPr/>
          <p:nvPr/>
        </p:nvSpPr>
        <p:spPr>
          <a:xfrm>
            <a:off x="-1" y="1443841"/>
            <a:ext cx="8989621" cy="3477875"/>
          </a:xfrm>
          <a:prstGeom prst="rect">
            <a:avLst/>
          </a:prstGeom>
        </p:spPr>
        <p:txBody>
          <a:bodyPr wrap="square">
            <a:spAutoFit/>
          </a:bodyPr>
          <a:lstStyle/>
          <a:p>
            <a:pPr algn="just"/>
            <a:endParaRPr lang="en-US" sz="2800" b="1" dirty="0"/>
          </a:p>
          <a:p>
            <a:pPr algn="ctr"/>
            <a:r>
              <a:rPr lang="en-US" sz="3200" dirty="0"/>
              <a:t>Thank you for your attention!</a:t>
            </a:r>
          </a:p>
          <a:p>
            <a:pPr algn="ctr"/>
            <a:endParaRPr lang="en-US" sz="3200" dirty="0"/>
          </a:p>
          <a:p>
            <a:pPr algn="ctr"/>
            <a:r>
              <a:rPr lang="en-US" sz="3200" dirty="0"/>
              <a:t>Alexander </a:t>
            </a:r>
            <a:r>
              <a:rPr lang="en-US" sz="3200" dirty="0" err="1"/>
              <a:t>Gamaleyev</a:t>
            </a:r>
            <a:endParaRPr lang="en-US" sz="3200" dirty="0"/>
          </a:p>
          <a:p>
            <a:pPr algn="ctr"/>
            <a:r>
              <a:rPr lang="en-US" sz="3200" dirty="0"/>
              <a:t>mob. +371 </a:t>
            </a:r>
            <a:r>
              <a:rPr lang="en-US" sz="3200" dirty="0" smtClean="0"/>
              <a:t>29232885</a:t>
            </a:r>
          </a:p>
          <a:p>
            <a:pPr algn="ctr"/>
            <a:r>
              <a:rPr lang="en-US" sz="3200" dirty="0" smtClean="0"/>
              <a:t>www.aerti.rtu.lv</a:t>
            </a:r>
            <a:endParaRPr lang="en-US" sz="3200" dirty="0"/>
          </a:p>
          <a:p>
            <a:pPr algn="ctr"/>
            <a:r>
              <a:rPr lang="en-US" sz="3200" dirty="0" smtClean="0"/>
              <a:t>aleksandrs.gamalejevs@rtu.lv</a:t>
            </a:r>
            <a:endParaRPr lang="en-US" sz="3200" dirty="0"/>
          </a:p>
        </p:txBody>
      </p:sp>
    </p:spTree>
    <p:extLst>
      <p:ext uri="{BB962C8B-B14F-4D97-AF65-F5344CB8AC3E}">
        <p14:creationId xmlns:p14="http://schemas.microsoft.com/office/powerpoint/2010/main" val="2920735643"/>
      </p:ext>
    </p:extLst>
  </p:cSld>
  <p:clrMapOvr>
    <a:masterClrMapping/>
  </p:clrMapOvr>
  <p:transition advClick="0" advTm="1154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07958"/>
            <a:ext cx="8277225" cy="4299423"/>
          </a:xfrm>
        </p:spPr>
        <p:txBody>
          <a:bodyPr/>
          <a:lstStyle/>
          <a:p>
            <a:pPr marL="714375" indent="-361950"/>
            <a:r>
              <a:rPr lang="lv-LV" sz="2400" b="1" dirty="0" smtClean="0">
                <a:solidFill>
                  <a:srgbClr val="008080"/>
                </a:solidFill>
              </a:rPr>
              <a:t>10</a:t>
            </a:r>
            <a:r>
              <a:rPr lang="en-US" sz="2400" b="1" dirty="0" smtClean="0">
                <a:solidFill>
                  <a:srgbClr val="008080"/>
                </a:solidFill>
              </a:rPr>
              <a:t> years of experience</a:t>
            </a:r>
          </a:p>
          <a:p>
            <a:pPr marL="714375" indent="-361950"/>
            <a:r>
              <a:rPr lang="en-US" sz="2400" b="1" dirty="0" smtClean="0">
                <a:solidFill>
                  <a:srgbClr val="008080"/>
                </a:solidFill>
              </a:rPr>
              <a:t>Special high-technologies facilities / laboratory</a:t>
            </a:r>
          </a:p>
          <a:p>
            <a:pPr marL="714375" indent="-361950"/>
            <a:r>
              <a:rPr lang="en-US" sz="2400" b="1" dirty="0" smtClean="0">
                <a:solidFill>
                  <a:srgbClr val="008080"/>
                </a:solidFill>
              </a:rPr>
              <a:t>Knowledge approach + practice study </a:t>
            </a:r>
          </a:p>
          <a:p>
            <a:pPr marL="714375" indent="-361950"/>
            <a:r>
              <a:rPr lang="en-US" sz="2400" b="1" dirty="0" smtClean="0">
                <a:solidFill>
                  <a:srgbClr val="008080"/>
                </a:solidFill>
              </a:rPr>
              <a:t>Qualified professionals </a:t>
            </a:r>
            <a:r>
              <a:rPr lang="lv-LV" sz="2400" b="1" dirty="0" err="1" smtClean="0">
                <a:solidFill>
                  <a:srgbClr val="008080"/>
                </a:solidFill>
              </a:rPr>
              <a:t>in</a:t>
            </a:r>
            <a:r>
              <a:rPr lang="lv-LV" sz="2400" b="1" dirty="0" smtClean="0">
                <a:solidFill>
                  <a:srgbClr val="008080"/>
                </a:solidFill>
              </a:rPr>
              <a:t> </a:t>
            </a:r>
            <a:r>
              <a:rPr lang="en-US" sz="2400" b="1" dirty="0" smtClean="0">
                <a:solidFill>
                  <a:srgbClr val="008080"/>
                </a:solidFill>
              </a:rPr>
              <a:t>RPAS field</a:t>
            </a:r>
          </a:p>
          <a:p>
            <a:pPr marL="714375" indent="-361950"/>
            <a:r>
              <a:rPr lang="en-US" sz="2400" b="1" dirty="0" smtClean="0">
                <a:solidFill>
                  <a:srgbClr val="008080"/>
                </a:solidFill>
              </a:rPr>
              <a:t>Searching for innovations and modernization</a:t>
            </a:r>
          </a:p>
          <a:p>
            <a:pPr marL="0" indent="0">
              <a:buNone/>
            </a:pPr>
            <a:endParaRPr lang="en-US" sz="2400" dirty="0"/>
          </a:p>
        </p:txBody>
      </p:sp>
      <p:pic>
        <p:nvPicPr>
          <p:cNvPr id="11267" name="Picture 3"/>
          <p:cNvPicPr>
            <a:picLocks noChangeAspect="1" noChangeArrowheads="1"/>
          </p:cNvPicPr>
          <p:nvPr/>
        </p:nvPicPr>
        <p:blipFill rotWithShape="1">
          <a:blip r:embed="rId2">
            <a:extLst>
              <a:ext uri="{BEBA8EAE-BF5A-486C-A8C5-ECC9F3942E4B}">
                <a14:imgProps xmlns:a14="http://schemas.microsoft.com/office/drawing/2010/main">
                  <a14:imgLayer r:embed="rId3">
                    <a14:imgEffect>
                      <a14:artisticTexturizer/>
                    </a14:imgEffect>
                    <a14:imgEffect>
                      <a14:colorTemperature colorTemp="11500"/>
                    </a14:imgEffect>
                    <a14:imgEffect>
                      <a14:saturation sat="0"/>
                    </a14:imgEffect>
                  </a14:imgLayer>
                </a14:imgProps>
              </a:ext>
              <a:ext uri="{28A0092B-C50C-407E-A947-70E740481C1C}">
                <a14:useLocalDpi xmlns:a14="http://schemas.microsoft.com/office/drawing/2010/main" val="0"/>
              </a:ext>
            </a:extLst>
          </a:blip>
          <a:srcRect/>
          <a:stretch/>
        </p:blipFill>
        <p:spPr bwMode="auto">
          <a:xfrm>
            <a:off x="2944536" y="3699786"/>
            <a:ext cx="3908119" cy="2784904"/>
          </a:xfrm>
          <a:prstGeom prst="rect">
            <a:avLst/>
          </a:prstGeom>
          <a:noFill/>
          <a:ln>
            <a:noFill/>
          </a:ln>
          <a:effectLst>
            <a:outerShdw dist="35921" dir="2700000" algn="ctr" rotWithShape="0">
              <a:schemeClr val="bg2"/>
            </a:outerShdw>
            <a:softEdge rad="317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descr="E:\My Documents\Document_01\Urbach\RTU\AERTI\Atributika un simbolika\Logo\BEST\Super\Aerti logo modified[1].JPG"/>
          <p:cNvPicPr/>
          <p:nvPr/>
        </p:nvPicPr>
        <p:blipFill>
          <a:blip r:embed="rId4">
            <a:extLst>
              <a:ext uri="{28A0092B-C50C-407E-A947-70E740481C1C}">
                <a14:useLocalDpi xmlns:a14="http://schemas.microsoft.com/office/drawing/2010/main" val="0"/>
              </a:ext>
            </a:extLst>
          </a:blip>
          <a:stretch>
            <a:fillRect/>
          </a:stretch>
        </p:blipFill>
        <p:spPr bwMode="auto">
          <a:xfrm>
            <a:off x="342903" y="216650"/>
            <a:ext cx="1122324" cy="887216"/>
          </a:xfrm>
          <a:prstGeom prst="rect">
            <a:avLst/>
          </a:prstGeom>
          <a:noFill/>
          <a:ln w="9525">
            <a:noFill/>
            <a:miter lim="800000"/>
            <a:headEnd/>
            <a:tailEnd/>
          </a:ln>
        </p:spPr>
      </p:pic>
      <p:sp>
        <p:nvSpPr>
          <p:cNvPr id="2" name="Номер слайда 1"/>
          <p:cNvSpPr>
            <a:spLocks noGrp="1"/>
          </p:cNvSpPr>
          <p:nvPr>
            <p:ph type="sldNum" sz="quarter" idx="12"/>
          </p:nvPr>
        </p:nvSpPr>
        <p:spPr/>
        <p:txBody>
          <a:bodyPr/>
          <a:lstStyle/>
          <a:p>
            <a:pPr>
              <a:defRPr/>
            </a:pPr>
            <a:fld id="{A58D2D3D-AEB8-461C-9028-892EFEE118F7}" type="slidenum">
              <a:rPr lang="en-US" smtClean="0"/>
              <a:pPr>
                <a:defRPr/>
              </a:pPr>
              <a:t>5</a:t>
            </a:fld>
            <a:endParaRPr lang="en-US"/>
          </a:p>
        </p:txBody>
      </p:sp>
      <p:sp>
        <p:nvSpPr>
          <p:cNvPr id="10" name="Rectangle 6"/>
          <p:cNvSpPr/>
          <p:nvPr/>
        </p:nvSpPr>
        <p:spPr>
          <a:xfrm>
            <a:off x="1738928" y="229908"/>
            <a:ext cx="5490928" cy="646331"/>
          </a:xfrm>
          <a:prstGeom prst="rect">
            <a:avLst/>
          </a:prstGeom>
        </p:spPr>
        <p:txBody>
          <a:bodyPr wrap="square">
            <a:spAutoFit/>
          </a:bodyPr>
          <a:lstStyle/>
          <a:p>
            <a:pPr algn="ctr" eaLnBrk="1" hangingPunct="1">
              <a:buSzPct val="100000"/>
            </a:pPr>
            <a:r>
              <a:rPr lang="en-US" altLang="lv-LV" sz="3600" b="1" dirty="0"/>
              <a:t>AERTI RTU</a:t>
            </a:r>
          </a:p>
        </p:txBody>
      </p:sp>
    </p:spTree>
    <p:extLst>
      <p:ext uri="{BB962C8B-B14F-4D97-AF65-F5344CB8AC3E}">
        <p14:creationId xmlns:p14="http://schemas.microsoft.com/office/powerpoint/2010/main" val="681058557"/>
      </p:ext>
    </p:extLst>
  </p:cSld>
  <p:clrMapOvr>
    <a:masterClrMapping/>
  </p:clrMapOvr>
  <p:transition advClick="0" advTm="13875"/>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529514" y="129354"/>
            <a:ext cx="6090486" cy="1143000"/>
          </a:xfrm>
        </p:spPr>
        <p:txBody>
          <a:bodyPr>
            <a:normAutofit/>
          </a:bodyPr>
          <a:lstStyle/>
          <a:p>
            <a:r>
              <a:rPr lang="en-US" altLang="lv-LV" sz="2800" b="1" dirty="0" smtClean="0"/>
              <a:t>Remotely Piloted Aerial Systems – full cycle of development</a:t>
            </a:r>
            <a:endParaRPr lang="lv-LV" altLang="lv-LV" sz="2800" b="1" dirty="0" smtClean="0"/>
          </a:p>
        </p:txBody>
      </p:sp>
      <p:grpSp>
        <p:nvGrpSpPr>
          <p:cNvPr id="10243" name="Group 5"/>
          <p:cNvGrpSpPr>
            <a:grpSpLocks/>
          </p:cNvGrpSpPr>
          <p:nvPr/>
        </p:nvGrpSpPr>
        <p:grpSpPr bwMode="auto">
          <a:xfrm>
            <a:off x="2003425" y="1400067"/>
            <a:ext cx="4929188" cy="1077218"/>
            <a:chOff x="3799443" y="2559685"/>
            <a:chExt cx="4928945" cy="1076861"/>
          </a:xfrm>
        </p:grpSpPr>
        <p:grpSp>
          <p:nvGrpSpPr>
            <p:cNvPr id="10269" name="Group 6"/>
            <p:cNvGrpSpPr>
              <a:grpSpLocks/>
            </p:cNvGrpSpPr>
            <p:nvPr/>
          </p:nvGrpSpPr>
          <p:grpSpPr bwMode="auto">
            <a:xfrm>
              <a:off x="3799443" y="2726323"/>
              <a:ext cx="569455" cy="476992"/>
              <a:chOff x="3635896" y="3167293"/>
              <a:chExt cx="899481" cy="753432"/>
            </a:xfrm>
          </p:grpSpPr>
          <p:sp>
            <p:nvSpPr>
              <p:cNvPr id="9" name="Rounded Rectangle 8"/>
              <p:cNvSpPr/>
              <p:nvPr/>
            </p:nvSpPr>
            <p:spPr>
              <a:xfrm>
                <a:off x="3635896" y="3167456"/>
                <a:ext cx="717119" cy="724436"/>
              </a:xfrm>
              <a:prstGeom prst="roundRect">
                <a:avLst/>
              </a:prstGeom>
              <a:solidFill>
                <a:srgbClr val="0070C0"/>
              </a:solidFill>
              <a:ln w="28575">
                <a:solidFill>
                  <a:srgbClr val="00206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272" name="TextBox 9"/>
              <p:cNvSpPr txBox="1">
                <a:spLocks noChangeArrowheads="1"/>
              </p:cNvSpPr>
              <p:nvPr/>
            </p:nvSpPr>
            <p:spPr bwMode="auto">
              <a:xfrm>
                <a:off x="3702258" y="3191503"/>
                <a:ext cx="833119" cy="729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lv-LV" altLang="lv-LV" sz="2400" b="1" dirty="0">
                    <a:latin typeface="Gunplay"/>
                  </a:rPr>
                  <a:t>1. </a:t>
                </a:r>
                <a:endParaRPr lang="en-US" altLang="lv-LV" sz="2400" b="1" dirty="0">
                  <a:latin typeface="Gunplay"/>
                </a:endParaRPr>
              </a:p>
            </p:txBody>
          </p:sp>
        </p:grpSp>
        <p:sp>
          <p:nvSpPr>
            <p:cNvPr id="8" name="TextBox 7"/>
            <p:cNvSpPr txBox="1"/>
            <p:nvPr/>
          </p:nvSpPr>
          <p:spPr>
            <a:xfrm>
              <a:off x="4428062" y="2559685"/>
              <a:ext cx="4300326" cy="1076861"/>
            </a:xfrm>
            <a:prstGeom prst="rect">
              <a:avLst/>
            </a:prstGeom>
            <a:noFill/>
          </p:spPr>
          <p:txBody>
            <a:bodyPr>
              <a:spAutoFit/>
            </a:bodyPr>
            <a:lstStyle/>
            <a:p>
              <a:pPr>
                <a:defRPr/>
              </a:pPr>
              <a:r>
                <a:rPr lang="en-US" sz="3200" dirty="0">
                  <a:solidFill>
                    <a:schemeClr val="tx1">
                      <a:lumMod val="95000"/>
                      <a:lumOff val="5000"/>
                    </a:schemeClr>
                  </a:solidFill>
                  <a:latin typeface="+mj-lt"/>
                </a:rPr>
                <a:t>Research</a:t>
              </a:r>
            </a:p>
            <a:p>
              <a:pPr>
                <a:defRPr/>
              </a:pPr>
              <a:r>
                <a:rPr lang="en-US" sz="1600" dirty="0" smtClean="0">
                  <a:latin typeface="Rockwell" panose="02060603020205020403" pitchFamily="18" charset="0"/>
                </a:rPr>
                <a:t>Research </a:t>
              </a:r>
              <a:r>
                <a:rPr lang="en-US" sz="1600" dirty="0">
                  <a:latin typeface="Rockwell" panose="02060603020205020403" pitchFamily="18" charset="0"/>
                </a:rPr>
                <a:t>of aerodynamics, construction, engineering</a:t>
              </a:r>
            </a:p>
          </p:txBody>
        </p:sp>
      </p:grpSp>
      <p:pic>
        <p:nvPicPr>
          <p:cNvPr id="10244" name="Picture 2" descr="http://pmdstudios.com/wp-content/uploads/2013/07/ideagu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6257" y="2459207"/>
            <a:ext cx="1296987"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2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49663" y="3721269"/>
            <a:ext cx="3419475"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46" name="Group 36"/>
          <p:cNvGrpSpPr>
            <a:grpSpLocks/>
          </p:cNvGrpSpPr>
          <p:nvPr/>
        </p:nvGrpSpPr>
        <p:grpSpPr bwMode="auto">
          <a:xfrm>
            <a:off x="2003425" y="2438937"/>
            <a:ext cx="4889443" cy="1323439"/>
            <a:chOff x="3799445" y="2484155"/>
            <a:chExt cx="4889200" cy="1323000"/>
          </a:xfrm>
        </p:grpSpPr>
        <p:grpSp>
          <p:nvGrpSpPr>
            <p:cNvPr id="10265" name="Group 37"/>
            <p:cNvGrpSpPr>
              <a:grpSpLocks/>
            </p:cNvGrpSpPr>
            <p:nvPr/>
          </p:nvGrpSpPr>
          <p:grpSpPr bwMode="auto">
            <a:xfrm>
              <a:off x="3799445" y="2726323"/>
              <a:ext cx="547153" cy="476992"/>
              <a:chOff x="3635896" y="3167293"/>
              <a:chExt cx="864253" cy="753432"/>
            </a:xfrm>
          </p:grpSpPr>
          <p:sp>
            <p:nvSpPr>
              <p:cNvPr id="40" name="Rounded Rectangle 39"/>
              <p:cNvSpPr/>
              <p:nvPr/>
            </p:nvSpPr>
            <p:spPr>
              <a:xfrm>
                <a:off x="3635896" y="3167456"/>
                <a:ext cx="717118" cy="724436"/>
              </a:xfrm>
              <a:prstGeom prst="roundRect">
                <a:avLst/>
              </a:prstGeom>
              <a:solidFill>
                <a:srgbClr val="0070C0"/>
              </a:solidFill>
              <a:ln w="28575">
                <a:solidFill>
                  <a:srgbClr val="00206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268" name="TextBox 40"/>
              <p:cNvSpPr txBox="1">
                <a:spLocks noChangeArrowheads="1"/>
              </p:cNvSpPr>
              <p:nvPr/>
            </p:nvSpPr>
            <p:spPr bwMode="auto">
              <a:xfrm>
                <a:off x="3667030" y="3191503"/>
                <a:ext cx="833119" cy="729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lv-LV" altLang="lv-LV" sz="2400" b="1" dirty="0">
                    <a:latin typeface="Gunplay"/>
                  </a:rPr>
                  <a:t>2. </a:t>
                </a:r>
                <a:endParaRPr lang="en-US" altLang="lv-LV" sz="2400" b="1" dirty="0">
                  <a:latin typeface="Gunplay"/>
                </a:endParaRPr>
              </a:p>
            </p:txBody>
          </p:sp>
        </p:grpSp>
        <p:sp>
          <p:nvSpPr>
            <p:cNvPr id="39" name="TextBox 38"/>
            <p:cNvSpPr txBox="1"/>
            <p:nvPr/>
          </p:nvSpPr>
          <p:spPr>
            <a:xfrm>
              <a:off x="4388321" y="2484155"/>
              <a:ext cx="4300324" cy="1323000"/>
            </a:xfrm>
            <a:prstGeom prst="rect">
              <a:avLst/>
            </a:prstGeom>
            <a:noFill/>
          </p:spPr>
          <p:txBody>
            <a:bodyPr>
              <a:spAutoFit/>
            </a:bodyPr>
            <a:lstStyle/>
            <a:p>
              <a:pPr>
                <a:defRPr/>
              </a:pPr>
              <a:r>
                <a:rPr lang="en-US" sz="3200" dirty="0">
                  <a:solidFill>
                    <a:schemeClr val="tx1">
                      <a:lumMod val="95000"/>
                      <a:lumOff val="5000"/>
                    </a:schemeClr>
                  </a:solidFill>
                  <a:latin typeface="+mj-lt"/>
                </a:rPr>
                <a:t>Design &amp; Development</a:t>
              </a:r>
            </a:p>
            <a:p>
              <a:pPr>
                <a:defRPr/>
              </a:pPr>
              <a:r>
                <a:rPr lang="en-US" sz="1600" dirty="0">
                  <a:solidFill>
                    <a:schemeClr val="tx1">
                      <a:lumMod val="95000"/>
                      <a:lumOff val="5000"/>
                    </a:schemeClr>
                  </a:solidFill>
                  <a:latin typeface="Rockwell" panose="02060603020205020403" pitchFamily="18" charset="0"/>
                </a:rPr>
                <a:t>Concept design, drawings, detailed component and assembly modelling </a:t>
              </a:r>
              <a:r>
                <a:rPr lang="en-US" sz="1600" dirty="0">
                  <a:latin typeface="Rockwell" panose="02060603020205020403" pitchFamily="18" charset="0"/>
                </a:rPr>
                <a:t>using high-quality CAD design solution</a:t>
              </a:r>
            </a:p>
          </p:txBody>
        </p:sp>
      </p:grpSp>
      <p:grpSp>
        <p:nvGrpSpPr>
          <p:cNvPr id="10247" name="Group 41"/>
          <p:cNvGrpSpPr>
            <a:grpSpLocks/>
          </p:cNvGrpSpPr>
          <p:nvPr/>
        </p:nvGrpSpPr>
        <p:grpSpPr bwMode="auto">
          <a:xfrm>
            <a:off x="2003425" y="3651588"/>
            <a:ext cx="4889443" cy="1077218"/>
            <a:chOff x="3799445" y="2564698"/>
            <a:chExt cx="4889200" cy="1078747"/>
          </a:xfrm>
        </p:grpSpPr>
        <p:grpSp>
          <p:nvGrpSpPr>
            <p:cNvPr id="10261" name="Group 42"/>
            <p:cNvGrpSpPr>
              <a:grpSpLocks/>
            </p:cNvGrpSpPr>
            <p:nvPr/>
          </p:nvGrpSpPr>
          <p:grpSpPr bwMode="auto">
            <a:xfrm>
              <a:off x="3799445" y="2726323"/>
              <a:ext cx="547153" cy="476992"/>
              <a:chOff x="3635896" y="3167293"/>
              <a:chExt cx="864253" cy="753432"/>
            </a:xfrm>
          </p:grpSpPr>
          <p:sp>
            <p:nvSpPr>
              <p:cNvPr id="45" name="Rounded Rectangle 44"/>
              <p:cNvSpPr/>
              <p:nvPr/>
            </p:nvSpPr>
            <p:spPr>
              <a:xfrm>
                <a:off x="3635896" y="3167597"/>
                <a:ext cx="717118" cy="723194"/>
              </a:xfrm>
              <a:prstGeom prst="roundRect">
                <a:avLst/>
              </a:prstGeom>
              <a:solidFill>
                <a:srgbClr val="0070C0"/>
              </a:solidFill>
              <a:ln w="28575">
                <a:solidFill>
                  <a:srgbClr val="00206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264" name="TextBox 45"/>
              <p:cNvSpPr txBox="1">
                <a:spLocks noChangeArrowheads="1"/>
              </p:cNvSpPr>
              <p:nvPr/>
            </p:nvSpPr>
            <p:spPr bwMode="auto">
              <a:xfrm>
                <a:off x="3667030" y="3191503"/>
                <a:ext cx="833119" cy="729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lv-LV" altLang="lv-LV" sz="2400" b="1">
                    <a:latin typeface="Gunplay"/>
                  </a:rPr>
                  <a:t>3. </a:t>
                </a:r>
                <a:endParaRPr lang="en-US" altLang="lv-LV" sz="2400" b="1">
                  <a:latin typeface="Gunplay"/>
                </a:endParaRPr>
              </a:p>
            </p:txBody>
          </p:sp>
        </p:grpSp>
        <p:sp>
          <p:nvSpPr>
            <p:cNvPr id="44" name="TextBox 43"/>
            <p:cNvSpPr txBox="1"/>
            <p:nvPr/>
          </p:nvSpPr>
          <p:spPr>
            <a:xfrm>
              <a:off x="4388321" y="2564698"/>
              <a:ext cx="4300324" cy="1078747"/>
            </a:xfrm>
            <a:prstGeom prst="rect">
              <a:avLst/>
            </a:prstGeom>
            <a:noFill/>
          </p:spPr>
          <p:txBody>
            <a:bodyPr>
              <a:spAutoFit/>
            </a:bodyPr>
            <a:lstStyle/>
            <a:p>
              <a:pPr>
                <a:defRPr/>
              </a:pPr>
              <a:r>
                <a:rPr lang="en-US" sz="3200" dirty="0">
                  <a:solidFill>
                    <a:schemeClr val="tx1">
                      <a:lumMod val="95000"/>
                      <a:lumOff val="5000"/>
                    </a:schemeClr>
                  </a:solidFill>
                  <a:latin typeface="+mj-lt"/>
                </a:rPr>
                <a:t>Manufacturing</a:t>
              </a:r>
            </a:p>
            <a:p>
              <a:pPr>
                <a:defRPr/>
              </a:pPr>
              <a:r>
                <a:rPr lang="en-US" sz="1600" dirty="0">
                  <a:solidFill>
                    <a:schemeClr val="tx1">
                      <a:lumMod val="95000"/>
                      <a:lumOff val="5000"/>
                    </a:schemeClr>
                  </a:solidFill>
                  <a:latin typeface="Rockwell" panose="02060603020205020403" pitchFamily="18" charset="0"/>
                </a:rPr>
                <a:t>Production </a:t>
              </a:r>
              <a:r>
                <a:rPr lang="en-US" sz="1600" dirty="0">
                  <a:latin typeface="Rockwell" panose="02060603020205020403" pitchFamily="18" charset="0"/>
                </a:rPr>
                <a:t>process using modern CAM / CAE prototyping / production solution</a:t>
              </a:r>
            </a:p>
          </p:txBody>
        </p:sp>
      </p:grpSp>
      <p:grpSp>
        <p:nvGrpSpPr>
          <p:cNvPr id="10248" name="Group 47"/>
          <p:cNvGrpSpPr>
            <a:grpSpLocks/>
          </p:cNvGrpSpPr>
          <p:nvPr/>
        </p:nvGrpSpPr>
        <p:grpSpPr bwMode="auto">
          <a:xfrm>
            <a:off x="2003425" y="4736770"/>
            <a:ext cx="5573713" cy="830997"/>
            <a:chOff x="3799445" y="2675643"/>
            <a:chExt cx="5573593" cy="830462"/>
          </a:xfrm>
        </p:grpSpPr>
        <p:grpSp>
          <p:nvGrpSpPr>
            <p:cNvPr id="10257" name="Group 48"/>
            <p:cNvGrpSpPr>
              <a:grpSpLocks/>
            </p:cNvGrpSpPr>
            <p:nvPr/>
          </p:nvGrpSpPr>
          <p:grpSpPr bwMode="auto">
            <a:xfrm>
              <a:off x="3799445" y="2726323"/>
              <a:ext cx="547153" cy="476992"/>
              <a:chOff x="3635896" y="3167293"/>
              <a:chExt cx="864253" cy="753432"/>
            </a:xfrm>
          </p:grpSpPr>
          <p:sp>
            <p:nvSpPr>
              <p:cNvPr id="51" name="Rounded Rectangle 50"/>
              <p:cNvSpPr/>
              <p:nvPr/>
            </p:nvSpPr>
            <p:spPr>
              <a:xfrm>
                <a:off x="3635896" y="3167430"/>
                <a:ext cx="717137" cy="724210"/>
              </a:xfrm>
              <a:prstGeom prst="roundRect">
                <a:avLst/>
              </a:prstGeom>
              <a:solidFill>
                <a:srgbClr val="0070C0"/>
              </a:solidFill>
              <a:ln w="28575">
                <a:solidFill>
                  <a:srgbClr val="00206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260" name="TextBox 51"/>
              <p:cNvSpPr txBox="1">
                <a:spLocks noChangeArrowheads="1"/>
              </p:cNvSpPr>
              <p:nvPr/>
            </p:nvSpPr>
            <p:spPr bwMode="auto">
              <a:xfrm>
                <a:off x="3667030" y="3191503"/>
                <a:ext cx="833119" cy="729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lv-LV" altLang="lv-LV" sz="2400" b="1">
                    <a:latin typeface="Gunplay"/>
                  </a:rPr>
                  <a:t>4. </a:t>
                </a:r>
                <a:endParaRPr lang="en-US" altLang="lv-LV" sz="2400" b="1">
                  <a:latin typeface="Gunplay"/>
                </a:endParaRPr>
              </a:p>
            </p:txBody>
          </p:sp>
        </p:grpSp>
        <p:sp>
          <p:nvSpPr>
            <p:cNvPr id="50" name="TextBox 49"/>
            <p:cNvSpPr txBox="1"/>
            <p:nvPr/>
          </p:nvSpPr>
          <p:spPr>
            <a:xfrm>
              <a:off x="4428081" y="2675643"/>
              <a:ext cx="4944957" cy="830462"/>
            </a:xfrm>
            <a:prstGeom prst="rect">
              <a:avLst/>
            </a:prstGeom>
            <a:noFill/>
          </p:spPr>
          <p:txBody>
            <a:bodyPr>
              <a:spAutoFit/>
            </a:bodyPr>
            <a:lstStyle/>
            <a:p>
              <a:pPr>
                <a:defRPr/>
              </a:pPr>
              <a:r>
                <a:rPr lang="en-US" sz="3200" dirty="0">
                  <a:solidFill>
                    <a:schemeClr val="tx1">
                      <a:lumMod val="95000"/>
                      <a:lumOff val="5000"/>
                    </a:schemeClr>
                  </a:solidFill>
                  <a:latin typeface="+mj-lt"/>
                </a:rPr>
                <a:t>Evaluation &amp; Tests</a:t>
              </a:r>
            </a:p>
            <a:p>
              <a:pPr>
                <a:defRPr/>
              </a:pPr>
              <a:r>
                <a:rPr lang="en-US" sz="1600" dirty="0">
                  <a:solidFill>
                    <a:schemeClr val="tx1">
                      <a:lumMod val="95000"/>
                      <a:lumOff val="5000"/>
                    </a:schemeClr>
                  </a:solidFill>
                  <a:latin typeface="Rockwell" panose="02060603020205020403" pitchFamily="18" charset="0"/>
                </a:rPr>
                <a:t>Visual evaluation of the product, analysis and tests</a:t>
              </a:r>
            </a:p>
          </p:txBody>
        </p:sp>
      </p:grpSp>
      <p:grpSp>
        <p:nvGrpSpPr>
          <p:cNvPr id="10249" name="Group 52"/>
          <p:cNvGrpSpPr>
            <a:grpSpLocks/>
          </p:cNvGrpSpPr>
          <p:nvPr/>
        </p:nvGrpSpPr>
        <p:grpSpPr bwMode="auto">
          <a:xfrm>
            <a:off x="2003425" y="5676901"/>
            <a:ext cx="5514975" cy="584775"/>
            <a:chOff x="3799445" y="2675641"/>
            <a:chExt cx="4839777" cy="584397"/>
          </a:xfrm>
        </p:grpSpPr>
        <p:grpSp>
          <p:nvGrpSpPr>
            <p:cNvPr id="10253" name="Group 53"/>
            <p:cNvGrpSpPr>
              <a:grpSpLocks/>
            </p:cNvGrpSpPr>
            <p:nvPr/>
          </p:nvGrpSpPr>
          <p:grpSpPr bwMode="auto">
            <a:xfrm>
              <a:off x="3799445" y="2726323"/>
              <a:ext cx="547153" cy="476992"/>
              <a:chOff x="3635896" y="3167293"/>
              <a:chExt cx="864253" cy="753432"/>
            </a:xfrm>
          </p:grpSpPr>
          <p:sp>
            <p:nvSpPr>
              <p:cNvPr id="56" name="Rounded Rectangle 55"/>
              <p:cNvSpPr/>
              <p:nvPr/>
            </p:nvSpPr>
            <p:spPr>
              <a:xfrm>
                <a:off x="3635896" y="3167430"/>
                <a:ext cx="717374" cy="724210"/>
              </a:xfrm>
              <a:prstGeom prst="roundRect">
                <a:avLst/>
              </a:prstGeom>
              <a:solidFill>
                <a:srgbClr val="0070C0"/>
              </a:solidFill>
              <a:ln w="28575">
                <a:solidFill>
                  <a:srgbClr val="00206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256" name="TextBox 56"/>
              <p:cNvSpPr txBox="1">
                <a:spLocks noChangeArrowheads="1"/>
              </p:cNvSpPr>
              <p:nvPr/>
            </p:nvSpPr>
            <p:spPr bwMode="auto">
              <a:xfrm>
                <a:off x="3667030" y="3191503"/>
                <a:ext cx="833119" cy="729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lv-LV" altLang="lv-LV" sz="2400" b="1">
                    <a:latin typeface="Gunplay"/>
                  </a:rPr>
                  <a:t>5. </a:t>
                </a:r>
                <a:endParaRPr lang="en-US" altLang="lv-LV" sz="2400" b="1">
                  <a:latin typeface="Gunplay"/>
                </a:endParaRPr>
              </a:p>
            </p:txBody>
          </p:sp>
        </p:grpSp>
        <p:sp>
          <p:nvSpPr>
            <p:cNvPr id="55" name="TextBox 54"/>
            <p:cNvSpPr txBox="1"/>
            <p:nvPr/>
          </p:nvSpPr>
          <p:spPr>
            <a:xfrm>
              <a:off x="4338592" y="2675641"/>
              <a:ext cx="4300630" cy="584397"/>
            </a:xfrm>
            <a:prstGeom prst="rect">
              <a:avLst/>
            </a:prstGeom>
            <a:noFill/>
          </p:spPr>
          <p:txBody>
            <a:bodyPr>
              <a:spAutoFit/>
            </a:bodyPr>
            <a:lstStyle/>
            <a:p>
              <a:pPr>
                <a:defRPr/>
              </a:pPr>
              <a:r>
                <a:rPr lang="en-US" sz="3200" dirty="0" smtClean="0">
                  <a:solidFill>
                    <a:schemeClr val="tx1">
                      <a:lumMod val="95000"/>
                      <a:lumOff val="5000"/>
                    </a:schemeClr>
                  </a:solidFill>
                  <a:latin typeface="+mj-lt"/>
                </a:rPr>
                <a:t>Taking Part in Missions</a:t>
              </a:r>
            </a:p>
          </p:txBody>
        </p:sp>
      </p:grpSp>
      <p:sp>
        <p:nvSpPr>
          <p:cNvPr id="10250"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fld id="{F12105CD-33FA-419A-A990-AD94C3272DAB}" type="slidenum">
              <a:rPr lang="en-US" altLang="lv-LV" smtClean="0"/>
              <a:pPr/>
              <a:t>6</a:t>
            </a:fld>
            <a:endParaRPr lang="en-US" altLang="lv-LV" smtClean="0"/>
          </a:p>
        </p:txBody>
      </p:sp>
      <p:pic>
        <p:nvPicPr>
          <p:cNvPr id="1025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34275" y="1574800"/>
            <a:ext cx="1355725"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2" name="Picture 31" descr="E:\My Documents\Document_01\Urbach\RTU\AERTI\Atributika un simbolika\Logo\BEST\Super\Aerti logo modified[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7351" y="88107"/>
            <a:ext cx="1408112"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3060363"/>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6700" y="1612172"/>
            <a:ext cx="8420099" cy="4513992"/>
          </a:xfrm>
        </p:spPr>
        <p:txBody>
          <a:bodyPr/>
          <a:lstStyle/>
          <a:p>
            <a:pPr marL="361950" indent="-180975">
              <a:buFont typeface="Arial" pitchFamily="34" charset="0"/>
              <a:buChar char="•"/>
            </a:pPr>
            <a:r>
              <a:rPr lang="lv-LV" sz="2000" b="1" dirty="0" smtClean="0">
                <a:solidFill>
                  <a:srgbClr val="008080"/>
                </a:solidFill>
              </a:rPr>
              <a:t> </a:t>
            </a:r>
            <a:r>
              <a:rPr lang="en-US" sz="2800" b="1" dirty="0" smtClean="0">
                <a:solidFill>
                  <a:srgbClr val="008080"/>
                </a:solidFill>
              </a:rPr>
              <a:t>Fixed-wing RPAS of Micro-Class </a:t>
            </a:r>
            <a:endParaRPr lang="lv-LV" sz="2800" b="1" dirty="0" smtClean="0">
              <a:solidFill>
                <a:srgbClr val="008080"/>
              </a:solidFill>
            </a:endParaRPr>
          </a:p>
          <a:p>
            <a:pPr marL="361950" indent="-180975">
              <a:buFont typeface="Arial" pitchFamily="34" charset="0"/>
              <a:buChar char="•"/>
            </a:pPr>
            <a:endParaRPr lang="en-US" sz="2000" b="1" dirty="0" smtClean="0">
              <a:solidFill>
                <a:srgbClr val="008080"/>
              </a:solidFill>
            </a:endParaRPr>
          </a:p>
          <a:p>
            <a:pPr marL="361950" indent="-180975">
              <a:buFont typeface="Arial" pitchFamily="34" charset="0"/>
              <a:buChar char="•"/>
            </a:pPr>
            <a:endParaRPr lang="lv-LV" sz="2000" b="1" dirty="0" smtClean="0">
              <a:solidFill>
                <a:srgbClr val="008080"/>
              </a:solidFill>
            </a:endParaRPr>
          </a:p>
          <a:p>
            <a:pPr marL="361950" indent="-180975">
              <a:buFont typeface="Arial" pitchFamily="34" charset="0"/>
              <a:buChar char="•"/>
            </a:pPr>
            <a:endParaRPr lang="lv-LV" sz="2000" b="1" dirty="0" smtClean="0">
              <a:solidFill>
                <a:srgbClr val="008080"/>
              </a:solidFill>
            </a:endParaRPr>
          </a:p>
          <a:p>
            <a:pPr marL="361950" indent="-180975">
              <a:buFont typeface="Arial" pitchFamily="34" charset="0"/>
              <a:buChar char="•"/>
            </a:pPr>
            <a:endParaRPr lang="lv-LV" sz="2000" b="1" dirty="0" smtClean="0">
              <a:solidFill>
                <a:srgbClr val="008080"/>
              </a:solidFill>
            </a:endParaRPr>
          </a:p>
          <a:p>
            <a:pPr marL="361950" indent="-180975">
              <a:buFont typeface="Arial" pitchFamily="34" charset="0"/>
              <a:buChar char="•"/>
            </a:pPr>
            <a:endParaRPr lang="en-US" sz="2000" b="1" dirty="0" smtClean="0">
              <a:solidFill>
                <a:srgbClr val="008080"/>
              </a:solidFill>
            </a:endParaRPr>
          </a:p>
          <a:p>
            <a:pPr marL="361950" indent="-180975">
              <a:buFont typeface="Arial" pitchFamily="34" charset="0"/>
              <a:buChar char="•"/>
            </a:pPr>
            <a:r>
              <a:rPr lang="en-US" sz="2000" b="1" dirty="0" smtClean="0">
                <a:solidFill>
                  <a:srgbClr val="008080"/>
                </a:solidFill>
              </a:rPr>
              <a:t> </a:t>
            </a:r>
            <a:r>
              <a:rPr lang="en-US" sz="2800" b="1" dirty="0" smtClean="0">
                <a:solidFill>
                  <a:srgbClr val="008080"/>
                </a:solidFill>
              </a:rPr>
              <a:t>Fixed-wing RPAS High-Endurance </a:t>
            </a:r>
          </a:p>
          <a:p>
            <a:pPr marL="0" indent="0">
              <a:buNone/>
            </a:pPr>
            <a:endParaRPr lang="en-US" sz="2400" dirty="0"/>
          </a:p>
          <a:p>
            <a:pPr marL="0" indent="0">
              <a:buNone/>
            </a:pPr>
            <a:r>
              <a:rPr lang="en-US" sz="2400" dirty="0"/>
              <a:t> </a:t>
            </a:r>
            <a:endParaRPr lang="en-US" dirty="0" smtClean="0"/>
          </a:p>
          <a:p>
            <a:endParaRPr lang="en-US" dirty="0"/>
          </a:p>
          <a:p>
            <a:pPr marL="0" indent="0">
              <a:buNone/>
            </a:pPr>
            <a:endParaRPr lang="en-US" dirty="0"/>
          </a:p>
        </p:txBody>
      </p:sp>
      <p:pic>
        <p:nvPicPr>
          <p:cNvPr id="4" name="Picture 3" descr="left_view"/>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75332" y="2050299"/>
            <a:ext cx="4854168" cy="1818869"/>
          </a:xfrm>
          <a:prstGeom prst="rect">
            <a:avLst/>
          </a:prstGeom>
          <a:noFill/>
          <a:ln>
            <a:noFill/>
          </a:ln>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3788" y="4560600"/>
            <a:ext cx="5208316" cy="18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descr="E:\My Documents\Document_01\Urbach\RTU\AERTI\Atributika un simbolika\Logo\BEST\Super\Aerti logo modified[1].JPG"/>
          <p:cNvPicPr/>
          <p:nvPr/>
        </p:nvPicPr>
        <p:blipFill>
          <a:blip r:embed="rId4">
            <a:extLst>
              <a:ext uri="{28A0092B-C50C-407E-A947-70E740481C1C}">
                <a14:useLocalDpi xmlns:a14="http://schemas.microsoft.com/office/drawing/2010/main" val="0"/>
              </a:ext>
            </a:extLst>
          </a:blip>
          <a:stretch>
            <a:fillRect/>
          </a:stretch>
        </p:blipFill>
        <p:spPr bwMode="auto">
          <a:xfrm>
            <a:off x="577173" y="193597"/>
            <a:ext cx="1122324" cy="887216"/>
          </a:xfrm>
          <a:prstGeom prst="rect">
            <a:avLst/>
          </a:prstGeom>
          <a:noFill/>
          <a:ln w="9525">
            <a:noFill/>
            <a:miter lim="800000"/>
            <a:headEnd/>
            <a:tailEnd/>
          </a:ln>
        </p:spPr>
      </p:pic>
      <p:sp>
        <p:nvSpPr>
          <p:cNvPr id="5" name="Номер слайда 4"/>
          <p:cNvSpPr>
            <a:spLocks noGrp="1"/>
          </p:cNvSpPr>
          <p:nvPr>
            <p:ph type="sldNum" sz="quarter" idx="12"/>
          </p:nvPr>
        </p:nvSpPr>
        <p:spPr/>
        <p:txBody>
          <a:bodyPr/>
          <a:lstStyle/>
          <a:p>
            <a:pPr>
              <a:defRPr/>
            </a:pPr>
            <a:fld id="{A58D2D3D-AEB8-461C-9028-892EFEE118F7}" type="slidenum">
              <a:rPr lang="en-US" smtClean="0"/>
              <a:pPr>
                <a:defRPr/>
              </a:pPr>
              <a:t>7</a:t>
            </a:fld>
            <a:endParaRPr lang="en-US"/>
          </a:p>
        </p:txBody>
      </p:sp>
      <p:sp>
        <p:nvSpPr>
          <p:cNvPr id="10" name="Rectangle 6"/>
          <p:cNvSpPr/>
          <p:nvPr/>
        </p:nvSpPr>
        <p:spPr>
          <a:xfrm>
            <a:off x="1738928" y="229908"/>
            <a:ext cx="5490928" cy="1077218"/>
          </a:xfrm>
          <a:prstGeom prst="rect">
            <a:avLst/>
          </a:prstGeom>
        </p:spPr>
        <p:txBody>
          <a:bodyPr wrap="square">
            <a:spAutoFit/>
          </a:bodyPr>
          <a:lstStyle/>
          <a:p>
            <a:pPr algn="ctr"/>
            <a:r>
              <a:rPr lang="en-US" sz="3200" b="1" dirty="0" smtClean="0"/>
              <a:t>Areas of activity in RPAS </a:t>
            </a:r>
            <a:r>
              <a:rPr lang="en-US" sz="3200" b="1" dirty="0"/>
              <a:t>d</a:t>
            </a:r>
            <a:r>
              <a:rPr lang="en-US" sz="3200" b="1" dirty="0" smtClean="0"/>
              <a:t>evelopment</a:t>
            </a:r>
            <a:endParaRPr lang="en-US" sz="3200" dirty="0"/>
          </a:p>
        </p:txBody>
      </p:sp>
    </p:spTree>
    <p:extLst>
      <p:ext uri="{BB962C8B-B14F-4D97-AF65-F5344CB8AC3E}">
        <p14:creationId xmlns:p14="http://schemas.microsoft.com/office/powerpoint/2010/main" val="3326967544"/>
      </p:ext>
    </p:extLst>
  </p:cSld>
  <p:clrMapOvr>
    <a:masterClrMapping/>
  </p:clrMapOvr>
  <p:transition advClick="0" advTm="1322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71264" y="1116651"/>
            <a:ext cx="6021608" cy="1143000"/>
          </a:xfrm>
        </p:spPr>
        <p:txBody>
          <a:bodyPr>
            <a:normAutofit/>
          </a:bodyPr>
          <a:lstStyle/>
          <a:p>
            <a:pPr algn="r"/>
            <a:r>
              <a:rPr lang="en-US" sz="2400" b="1" dirty="0" smtClean="0">
                <a:solidFill>
                  <a:srgbClr val="008080"/>
                </a:solidFill>
                <a:latin typeface="Arial" charset="0"/>
                <a:ea typeface="+mn-ea"/>
                <a:cs typeface="+mn-cs"/>
              </a:rPr>
              <a:t>  </a:t>
            </a:r>
            <a:r>
              <a:rPr lang="lv-LV" sz="2800" b="1" dirty="0" smtClean="0">
                <a:solidFill>
                  <a:srgbClr val="008080"/>
                </a:solidFill>
                <a:latin typeface="Arial" charset="0"/>
                <a:ea typeface="+mn-ea"/>
                <a:cs typeface="+mn-cs"/>
              </a:rPr>
              <a:t>LARIDAE</a:t>
            </a:r>
            <a:r>
              <a:rPr lang="en-US" sz="2800" b="1" dirty="0" smtClean="0">
                <a:solidFill>
                  <a:srgbClr val="008080"/>
                </a:solidFill>
                <a:latin typeface="Arial" charset="0"/>
                <a:ea typeface="+mn-ea"/>
                <a:cs typeface="+mn-cs"/>
              </a:rPr>
              <a:t> project</a:t>
            </a:r>
            <a:r>
              <a:rPr lang="lv-LV" sz="2800" b="1" dirty="0" smtClean="0">
                <a:solidFill>
                  <a:srgbClr val="008080"/>
                </a:solidFill>
                <a:latin typeface="Arial" charset="0"/>
                <a:ea typeface="+mn-ea"/>
                <a:cs typeface="+mn-cs"/>
              </a:rPr>
              <a:t> </a:t>
            </a:r>
            <a:r>
              <a:rPr lang="lv-LV" sz="2800" b="1" dirty="0" err="1" smtClean="0">
                <a:solidFill>
                  <a:srgbClr val="008080"/>
                </a:solidFill>
                <a:latin typeface="Arial" charset="0"/>
                <a:ea typeface="+mn-ea"/>
                <a:cs typeface="+mn-cs"/>
              </a:rPr>
              <a:t>prototype</a:t>
            </a:r>
            <a:endParaRPr lang="lv-LV" sz="2800" b="1" dirty="0" smtClean="0">
              <a:solidFill>
                <a:srgbClr val="008080"/>
              </a:solidFill>
              <a:latin typeface="Arial" charset="0"/>
              <a:ea typeface="+mn-ea"/>
              <a:cs typeface="+mn-cs"/>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3045700" y="2670405"/>
            <a:ext cx="6072736" cy="3492191"/>
          </a:xfrm>
          <a:prstGeom prst="rect">
            <a:avLst/>
          </a:prstGeom>
        </p:spPr>
      </p:pic>
      <p:sp>
        <p:nvSpPr>
          <p:cNvPr id="3" name="Content Placeholder 2"/>
          <p:cNvSpPr>
            <a:spLocks noGrp="1"/>
          </p:cNvSpPr>
          <p:nvPr>
            <p:ph idx="1"/>
          </p:nvPr>
        </p:nvSpPr>
        <p:spPr>
          <a:xfrm>
            <a:off x="2368" y="2022597"/>
            <a:ext cx="4697969" cy="2933700"/>
          </a:xfrm>
        </p:spPr>
        <p:txBody>
          <a:bodyPr>
            <a:noAutofit/>
          </a:bodyPr>
          <a:lstStyle/>
          <a:p>
            <a:pPr lvl="0"/>
            <a:r>
              <a:rPr lang="en-US" sz="2400" b="1" dirty="0" smtClean="0">
                <a:solidFill>
                  <a:srgbClr val="008080"/>
                </a:solidFill>
              </a:rPr>
              <a:t>Gross Takeoff Weight</a:t>
            </a:r>
            <a:r>
              <a:rPr lang="lv-LV" sz="2400" b="1" dirty="0" smtClean="0">
                <a:solidFill>
                  <a:srgbClr val="008080"/>
                </a:solidFill>
                <a:latin typeface="Arial" charset="0"/>
              </a:rPr>
              <a:t> - 25 kg</a:t>
            </a:r>
            <a:endParaRPr lang="en-US" sz="2400" b="1" dirty="0" smtClean="0">
              <a:solidFill>
                <a:srgbClr val="008080"/>
              </a:solidFill>
              <a:latin typeface="Arial" charset="0"/>
            </a:endParaRPr>
          </a:p>
          <a:p>
            <a:r>
              <a:rPr lang="lv-LV" sz="2400" b="1" dirty="0" err="1" smtClean="0">
                <a:solidFill>
                  <a:srgbClr val="008080"/>
                </a:solidFill>
                <a:latin typeface="Arial" charset="0"/>
              </a:rPr>
              <a:t>Maximum</a:t>
            </a:r>
            <a:r>
              <a:rPr lang="lv-LV" sz="2400" b="1" dirty="0" smtClean="0">
                <a:solidFill>
                  <a:srgbClr val="008080"/>
                </a:solidFill>
                <a:latin typeface="Arial" charset="0"/>
              </a:rPr>
              <a:t> </a:t>
            </a:r>
            <a:r>
              <a:rPr lang="lv-LV" sz="2400" b="1" dirty="0" err="1" smtClean="0">
                <a:solidFill>
                  <a:srgbClr val="008080"/>
                </a:solidFill>
                <a:latin typeface="Arial" charset="0"/>
              </a:rPr>
              <a:t>payload-</a:t>
            </a:r>
            <a:r>
              <a:rPr lang="lv-LV" sz="2400" b="1" dirty="0" smtClean="0">
                <a:solidFill>
                  <a:srgbClr val="008080"/>
                </a:solidFill>
                <a:latin typeface="Arial" charset="0"/>
              </a:rPr>
              <a:t> 10 kg</a:t>
            </a:r>
            <a:endParaRPr lang="en-US" sz="2400" b="1" dirty="0" smtClean="0">
              <a:solidFill>
                <a:srgbClr val="008080"/>
              </a:solidFill>
              <a:latin typeface="Arial" charset="0"/>
            </a:endParaRPr>
          </a:p>
          <a:p>
            <a:pPr lvl="0"/>
            <a:r>
              <a:rPr lang="lv-LV" sz="2400" b="1" dirty="0" err="1" smtClean="0">
                <a:solidFill>
                  <a:srgbClr val="008080"/>
                </a:solidFill>
                <a:latin typeface="Arial" charset="0"/>
              </a:rPr>
              <a:t>Length</a:t>
            </a:r>
            <a:r>
              <a:rPr lang="lv-LV" sz="2400" b="1" dirty="0" smtClean="0">
                <a:solidFill>
                  <a:srgbClr val="008080"/>
                </a:solidFill>
                <a:latin typeface="Arial" charset="0"/>
              </a:rPr>
              <a:t> – 2100 mm</a:t>
            </a:r>
            <a:endParaRPr lang="en-US" sz="2400" b="1" dirty="0" smtClean="0">
              <a:solidFill>
                <a:srgbClr val="008080"/>
              </a:solidFill>
              <a:latin typeface="Arial" charset="0"/>
            </a:endParaRPr>
          </a:p>
          <a:p>
            <a:pPr lvl="0"/>
            <a:r>
              <a:rPr lang="lv-LV" sz="2400" b="1" dirty="0" err="1" smtClean="0">
                <a:solidFill>
                  <a:srgbClr val="008080"/>
                </a:solidFill>
                <a:latin typeface="Arial" charset="0"/>
              </a:rPr>
              <a:t>Wingspan</a:t>
            </a:r>
            <a:r>
              <a:rPr lang="lv-LV" sz="2400" b="1" dirty="0" smtClean="0">
                <a:solidFill>
                  <a:srgbClr val="008080"/>
                </a:solidFill>
                <a:latin typeface="Arial" charset="0"/>
              </a:rPr>
              <a:t> – 2500 mm</a:t>
            </a:r>
            <a:endParaRPr lang="en-US" sz="2400" b="1" dirty="0" smtClean="0">
              <a:solidFill>
                <a:srgbClr val="008080"/>
              </a:solidFill>
              <a:latin typeface="Arial" charset="0"/>
            </a:endParaRPr>
          </a:p>
          <a:p>
            <a:pPr lvl="0"/>
            <a:r>
              <a:rPr lang="lv-LV" sz="2400" b="1" dirty="0" err="1" smtClean="0">
                <a:solidFill>
                  <a:srgbClr val="008080"/>
                </a:solidFill>
                <a:latin typeface="Arial" charset="0"/>
              </a:rPr>
              <a:t>Flight</a:t>
            </a:r>
            <a:r>
              <a:rPr lang="lv-LV" sz="2400" b="1" dirty="0" smtClean="0">
                <a:solidFill>
                  <a:srgbClr val="008080"/>
                </a:solidFill>
                <a:latin typeface="Arial" charset="0"/>
              </a:rPr>
              <a:t> </a:t>
            </a:r>
            <a:r>
              <a:rPr lang="lv-LV" sz="2400" b="1" dirty="0" err="1" smtClean="0">
                <a:solidFill>
                  <a:srgbClr val="008080"/>
                </a:solidFill>
                <a:latin typeface="Arial" charset="0"/>
              </a:rPr>
              <a:t>range</a:t>
            </a:r>
            <a:r>
              <a:rPr lang="lv-LV" sz="2400" b="1" dirty="0" smtClean="0">
                <a:solidFill>
                  <a:srgbClr val="008080"/>
                </a:solidFill>
                <a:latin typeface="Arial" charset="0"/>
              </a:rPr>
              <a:t> – 800 km</a:t>
            </a:r>
            <a:endParaRPr lang="en-US" sz="2400" b="1" dirty="0" smtClean="0">
              <a:solidFill>
                <a:srgbClr val="008080"/>
              </a:solidFill>
              <a:latin typeface="Arial" charset="0"/>
            </a:endParaRPr>
          </a:p>
          <a:p>
            <a:pPr lvl="0"/>
            <a:r>
              <a:rPr lang="en-US" sz="2400" b="1" dirty="0" smtClean="0">
                <a:solidFill>
                  <a:srgbClr val="008080"/>
                </a:solidFill>
              </a:rPr>
              <a:t>Flight duration</a:t>
            </a:r>
            <a:r>
              <a:rPr lang="lv-LV" sz="2400" b="1" dirty="0" smtClean="0">
                <a:solidFill>
                  <a:srgbClr val="008080"/>
                </a:solidFill>
                <a:latin typeface="Arial" charset="0"/>
              </a:rPr>
              <a:t> </a:t>
            </a:r>
            <a:r>
              <a:rPr lang="lv-LV" sz="2400" b="1" dirty="0" err="1" smtClean="0">
                <a:solidFill>
                  <a:srgbClr val="008080"/>
                </a:solidFill>
                <a:latin typeface="Arial" charset="0"/>
              </a:rPr>
              <a:t>up</a:t>
            </a:r>
            <a:r>
              <a:rPr lang="lv-LV" sz="2400" b="1" dirty="0" smtClean="0">
                <a:solidFill>
                  <a:srgbClr val="008080"/>
                </a:solidFill>
                <a:latin typeface="Arial" charset="0"/>
              </a:rPr>
              <a:t> to10 h</a:t>
            </a:r>
            <a:endParaRPr lang="en-US" sz="2400" b="1" dirty="0" smtClean="0">
              <a:solidFill>
                <a:srgbClr val="008080"/>
              </a:solidFill>
              <a:latin typeface="Arial" charset="0"/>
            </a:endParaRPr>
          </a:p>
          <a:p>
            <a:pPr lvl="0"/>
            <a:r>
              <a:rPr lang="en-US" sz="2400" b="1" dirty="0" smtClean="0">
                <a:solidFill>
                  <a:srgbClr val="008080"/>
                </a:solidFill>
              </a:rPr>
              <a:t>Maximum Speed</a:t>
            </a:r>
            <a:r>
              <a:rPr lang="lv-LV" sz="2400" b="1" dirty="0" smtClean="0">
                <a:solidFill>
                  <a:srgbClr val="008080"/>
                </a:solidFill>
              </a:rPr>
              <a:t> </a:t>
            </a:r>
            <a:r>
              <a:rPr lang="lv-LV" sz="2400" b="1" dirty="0" smtClean="0">
                <a:solidFill>
                  <a:srgbClr val="008080"/>
                </a:solidFill>
                <a:latin typeface="Arial" charset="0"/>
              </a:rPr>
              <a:t>80 km/h</a:t>
            </a:r>
            <a:endParaRPr lang="en-US" sz="2400" b="1" dirty="0" smtClean="0">
              <a:solidFill>
                <a:srgbClr val="008080"/>
              </a:solidFill>
              <a:latin typeface="Arial" charset="0"/>
            </a:endParaRPr>
          </a:p>
          <a:p>
            <a:pPr lvl="0"/>
            <a:r>
              <a:rPr lang="lv-LV" sz="2400" b="1" dirty="0" err="1" smtClean="0">
                <a:solidFill>
                  <a:srgbClr val="008080"/>
                </a:solidFill>
                <a:latin typeface="Arial" charset="0"/>
              </a:rPr>
              <a:t>Engine</a:t>
            </a:r>
            <a:r>
              <a:rPr lang="lv-LV" sz="2400" b="1" dirty="0" smtClean="0">
                <a:solidFill>
                  <a:srgbClr val="008080"/>
                </a:solidFill>
                <a:latin typeface="Arial" charset="0"/>
              </a:rPr>
              <a:t> </a:t>
            </a:r>
            <a:r>
              <a:rPr lang="lv-LV" sz="2400" b="1" dirty="0" err="1" smtClean="0">
                <a:solidFill>
                  <a:srgbClr val="008080"/>
                </a:solidFill>
                <a:latin typeface="Arial" charset="0"/>
              </a:rPr>
              <a:t>type</a:t>
            </a:r>
            <a:r>
              <a:rPr lang="lv-LV" sz="2400" b="1" dirty="0" smtClean="0">
                <a:solidFill>
                  <a:srgbClr val="008080"/>
                </a:solidFill>
                <a:latin typeface="Arial" charset="0"/>
              </a:rPr>
              <a:t> – </a:t>
            </a:r>
            <a:r>
              <a:rPr lang="lv-LV" sz="2400" b="1" dirty="0" err="1" smtClean="0">
                <a:solidFill>
                  <a:srgbClr val="008080"/>
                </a:solidFill>
                <a:latin typeface="Arial" charset="0"/>
              </a:rPr>
              <a:t>combustion</a:t>
            </a:r>
            <a:endParaRPr lang="lv-LV" sz="2400" dirty="0"/>
          </a:p>
        </p:txBody>
      </p:sp>
      <p:pic>
        <p:nvPicPr>
          <p:cNvPr id="5" name="Picture 4" descr="E:\My Documents\Document_01\Urbach\RTU\AERTI\Atributika un simbolika\Logo\BEST\Super\Aerti logo modified[1].JPG"/>
          <p:cNvPicPr/>
          <p:nvPr/>
        </p:nvPicPr>
        <p:blipFill>
          <a:blip r:embed="rId3">
            <a:extLst>
              <a:ext uri="{28A0092B-C50C-407E-A947-70E740481C1C}">
                <a14:useLocalDpi xmlns:a14="http://schemas.microsoft.com/office/drawing/2010/main" val="0"/>
              </a:ext>
            </a:extLst>
          </a:blip>
          <a:stretch>
            <a:fillRect/>
          </a:stretch>
        </p:blipFill>
        <p:spPr bwMode="auto">
          <a:xfrm>
            <a:off x="349898" y="248638"/>
            <a:ext cx="1122324" cy="887216"/>
          </a:xfrm>
          <a:prstGeom prst="rect">
            <a:avLst/>
          </a:prstGeom>
          <a:noFill/>
          <a:ln w="9525">
            <a:noFill/>
            <a:miter lim="800000"/>
            <a:headEnd/>
            <a:tailEnd/>
          </a:ln>
        </p:spPr>
      </p:pic>
      <p:sp>
        <p:nvSpPr>
          <p:cNvPr id="8" name="Номер слайда 7"/>
          <p:cNvSpPr>
            <a:spLocks noGrp="1"/>
          </p:cNvSpPr>
          <p:nvPr>
            <p:ph type="sldNum" sz="quarter" idx="12"/>
          </p:nvPr>
        </p:nvSpPr>
        <p:spPr/>
        <p:txBody>
          <a:bodyPr/>
          <a:lstStyle/>
          <a:p>
            <a:pPr>
              <a:defRPr/>
            </a:pPr>
            <a:fld id="{A58D2D3D-AEB8-461C-9028-892EFEE118F7}" type="slidenum">
              <a:rPr lang="en-US" smtClean="0"/>
              <a:pPr>
                <a:defRPr/>
              </a:pPr>
              <a:t>8</a:t>
            </a:fld>
            <a:endParaRPr lang="en-US"/>
          </a:p>
        </p:txBody>
      </p:sp>
      <p:sp>
        <p:nvSpPr>
          <p:cNvPr id="9" name="Rectangle 6"/>
          <p:cNvSpPr/>
          <p:nvPr/>
        </p:nvSpPr>
        <p:spPr>
          <a:xfrm>
            <a:off x="1738928" y="229908"/>
            <a:ext cx="5490928" cy="646331"/>
          </a:xfrm>
          <a:prstGeom prst="rect">
            <a:avLst/>
          </a:prstGeom>
        </p:spPr>
        <p:txBody>
          <a:bodyPr wrap="square">
            <a:spAutoFit/>
          </a:bodyPr>
          <a:lstStyle/>
          <a:p>
            <a:pPr algn="ctr" eaLnBrk="1" hangingPunct="1">
              <a:buSzPct val="100000"/>
            </a:pPr>
            <a:r>
              <a:rPr lang="en-US" altLang="lv-LV" sz="3600" b="1" dirty="0"/>
              <a:t>AERTI RTU</a:t>
            </a:r>
          </a:p>
        </p:txBody>
      </p:sp>
    </p:spTree>
    <p:extLst>
      <p:ext uri="{BB962C8B-B14F-4D97-AF65-F5344CB8AC3E}">
        <p14:creationId xmlns:p14="http://schemas.microsoft.com/office/powerpoint/2010/main" val="2406603656"/>
      </p:ext>
    </p:extLst>
  </p:cSld>
  <p:clrMapOvr>
    <a:masterClrMapping/>
  </p:clrMapOvr>
  <p:transition advClick="0" advTm="10818"/>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735830" y="3670588"/>
            <a:ext cx="3396234" cy="2903562"/>
          </a:xfrm>
          <a:prstGeom prst="rect">
            <a:avLst/>
          </a:prstGeom>
          <a:noFill/>
          <a:ln w="9525">
            <a:noFill/>
            <a:miter lim="800000"/>
            <a:headEnd/>
            <a:tailEnd/>
          </a:ln>
          <a:effectLst/>
        </p:spPr>
      </p:pic>
      <p:pic>
        <p:nvPicPr>
          <p:cNvPr id="1028"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8924" y="1659768"/>
            <a:ext cx="3804669" cy="4696582"/>
          </a:xfrm>
          <a:prstGeom prst="rect">
            <a:avLst/>
          </a:prstGeom>
          <a:noFill/>
          <a:ln w="9525">
            <a:noFill/>
            <a:miter lim="800000"/>
            <a:headEnd/>
            <a:tailEnd/>
          </a:ln>
          <a:effectLst/>
        </p:spPr>
      </p:pic>
      <p:sp>
        <p:nvSpPr>
          <p:cNvPr id="9" name="TextBox 8"/>
          <p:cNvSpPr txBox="1"/>
          <p:nvPr/>
        </p:nvSpPr>
        <p:spPr>
          <a:xfrm>
            <a:off x="4009374" y="1476374"/>
            <a:ext cx="3307299" cy="3139321"/>
          </a:xfrm>
          <a:prstGeom prst="rect">
            <a:avLst/>
          </a:prstGeom>
          <a:noFill/>
        </p:spPr>
        <p:txBody>
          <a:bodyPr wrap="square" rtlCol="0">
            <a:spAutoFit/>
          </a:bodyPr>
          <a:lstStyle/>
          <a:p>
            <a:pPr marL="361950" indent="-361950"/>
            <a:r>
              <a:rPr lang="en-US" b="1" dirty="0" smtClean="0">
                <a:solidFill>
                  <a:srgbClr val="008080"/>
                </a:solidFill>
              </a:rPr>
              <a:t>1 – controller for payload</a:t>
            </a:r>
          </a:p>
          <a:p>
            <a:pPr marL="361950" indent="-361950"/>
            <a:r>
              <a:rPr lang="en-US" b="1" dirty="0" smtClean="0">
                <a:solidFill>
                  <a:srgbClr val="008080"/>
                </a:solidFill>
              </a:rPr>
              <a:t>2 – table </a:t>
            </a:r>
          </a:p>
          <a:p>
            <a:pPr marL="361950" indent="-361950"/>
            <a:r>
              <a:rPr lang="en-US" b="1" dirty="0" smtClean="0">
                <a:solidFill>
                  <a:srgbClr val="008080"/>
                </a:solidFill>
              </a:rPr>
              <a:t>3 – antenna tripod  </a:t>
            </a:r>
          </a:p>
          <a:p>
            <a:pPr marL="361950" indent="-361950"/>
            <a:r>
              <a:rPr lang="en-US" b="1" dirty="0" smtClean="0">
                <a:solidFill>
                  <a:srgbClr val="008080"/>
                </a:solidFill>
              </a:rPr>
              <a:t>4 – remote control antenna </a:t>
            </a:r>
          </a:p>
          <a:p>
            <a:pPr marL="361950" indent="-361950"/>
            <a:r>
              <a:rPr lang="en-US" b="1" dirty="0" smtClean="0">
                <a:solidFill>
                  <a:srgbClr val="008080"/>
                </a:solidFill>
              </a:rPr>
              <a:t>5 – payload telemetry and live video antennas</a:t>
            </a:r>
          </a:p>
          <a:p>
            <a:pPr marL="361950" indent="-361950"/>
            <a:r>
              <a:rPr lang="en-US" b="1" dirty="0" smtClean="0">
                <a:solidFill>
                  <a:srgbClr val="008080"/>
                </a:solidFill>
              </a:rPr>
              <a:t>6 – steering control antenna </a:t>
            </a:r>
          </a:p>
          <a:p>
            <a:pPr marL="361950" indent="-361950"/>
            <a:r>
              <a:rPr lang="en-US" b="1" dirty="0" smtClean="0">
                <a:solidFill>
                  <a:srgbClr val="008080"/>
                </a:solidFill>
              </a:rPr>
              <a:t>7 – sun-shield </a:t>
            </a:r>
          </a:p>
          <a:p>
            <a:pPr marL="361950" indent="-361950"/>
            <a:r>
              <a:rPr lang="en-US" b="1" dirty="0" smtClean="0">
                <a:solidFill>
                  <a:srgbClr val="008080"/>
                </a:solidFill>
              </a:rPr>
              <a:t>8 – ground station computer</a:t>
            </a:r>
          </a:p>
          <a:p>
            <a:pPr marL="361950" indent="-361950"/>
            <a:r>
              <a:rPr lang="en-US" b="1" dirty="0" smtClean="0">
                <a:solidFill>
                  <a:srgbClr val="008080"/>
                </a:solidFill>
              </a:rPr>
              <a:t>9 – remote control</a:t>
            </a:r>
          </a:p>
          <a:p>
            <a:pPr marL="361950" indent="-361950"/>
            <a:r>
              <a:rPr lang="en-US" b="1" dirty="0" smtClean="0">
                <a:solidFill>
                  <a:srgbClr val="008080"/>
                </a:solidFill>
              </a:rPr>
              <a:t>10,11 – operator chairs</a:t>
            </a:r>
          </a:p>
        </p:txBody>
      </p:sp>
      <p:pic>
        <p:nvPicPr>
          <p:cNvPr id="10" name="Picture 9" descr="E:\My Documents\Document_01\Urbach\RTU\AERTI\Atributika un simbolika\Logo\BEST\Super\Aerti logo modified[1].JPG"/>
          <p:cNvPicPr/>
          <p:nvPr/>
        </p:nvPicPr>
        <p:blipFill>
          <a:blip r:embed="rId4">
            <a:extLst>
              <a:ext uri="{28A0092B-C50C-407E-A947-70E740481C1C}">
                <a14:useLocalDpi xmlns:a14="http://schemas.microsoft.com/office/drawing/2010/main" val="0"/>
              </a:ext>
            </a:extLst>
          </a:blip>
          <a:stretch>
            <a:fillRect/>
          </a:stretch>
        </p:blipFill>
        <p:spPr bwMode="auto">
          <a:xfrm>
            <a:off x="128924" y="265309"/>
            <a:ext cx="1122324" cy="887216"/>
          </a:xfrm>
          <a:prstGeom prst="rect">
            <a:avLst/>
          </a:prstGeom>
          <a:noFill/>
          <a:ln w="9525">
            <a:noFill/>
            <a:miter lim="800000"/>
            <a:headEnd/>
            <a:tailEnd/>
          </a:ln>
        </p:spPr>
      </p:pic>
      <p:sp>
        <p:nvSpPr>
          <p:cNvPr id="7" name="Rectangle 6"/>
          <p:cNvSpPr/>
          <p:nvPr/>
        </p:nvSpPr>
        <p:spPr>
          <a:xfrm>
            <a:off x="1238453" y="385751"/>
            <a:ext cx="5869390" cy="646331"/>
          </a:xfrm>
          <a:prstGeom prst="rect">
            <a:avLst/>
          </a:prstGeom>
        </p:spPr>
        <p:txBody>
          <a:bodyPr wrap="square">
            <a:spAutoFit/>
          </a:bodyPr>
          <a:lstStyle/>
          <a:p>
            <a:pPr algn="ctr" eaLnBrk="1" hangingPunct="1">
              <a:buSzPct val="100000"/>
            </a:pPr>
            <a:r>
              <a:rPr lang="en-US" altLang="lv-LV" sz="3600" b="1" dirty="0" smtClean="0"/>
              <a:t>RPAS GROUND STATION</a:t>
            </a:r>
            <a:endParaRPr lang="en-US" altLang="lv-LV" sz="3600" b="1" dirty="0"/>
          </a:p>
        </p:txBody>
      </p:sp>
      <p:sp>
        <p:nvSpPr>
          <p:cNvPr id="2" name="Номер слайда 1"/>
          <p:cNvSpPr>
            <a:spLocks noGrp="1"/>
          </p:cNvSpPr>
          <p:nvPr>
            <p:ph type="sldNum" sz="quarter" idx="12"/>
          </p:nvPr>
        </p:nvSpPr>
        <p:spPr/>
        <p:txBody>
          <a:bodyPr/>
          <a:lstStyle/>
          <a:p>
            <a:pPr>
              <a:defRPr/>
            </a:pPr>
            <a:fld id="{A58D2D3D-AEB8-461C-9028-892EFEE118F7}" type="slidenum">
              <a:rPr lang="en-US" smtClean="0"/>
              <a:pPr>
                <a:defRPr/>
              </a:pPr>
              <a:t>9</a:t>
            </a:fld>
            <a:endParaRPr lang="en-US"/>
          </a:p>
        </p:txBody>
      </p:sp>
    </p:spTree>
    <p:extLst>
      <p:ext uri="{BB962C8B-B14F-4D97-AF65-F5344CB8AC3E}">
        <p14:creationId xmlns:p14="http://schemas.microsoft.com/office/powerpoint/2010/main" val="764827075"/>
      </p:ext>
    </p:extLst>
  </p:cSld>
  <p:clrMapOvr>
    <a:masterClrMapping/>
  </p:clrMapOvr>
  <p:transition advClick="0" advTm="11825"/>
  <p:timing>
    <p:tnLst>
      <p:par>
        <p:cTn id="1" dur="indefinite" restart="never" nodeType="tmRoot"/>
      </p:par>
    </p:tnLst>
  </p:timing>
</p:sld>
</file>

<file path=ppt/theme/theme1.xml><?xml version="1.0" encoding="utf-8"?>
<a:theme xmlns:a="http://schemas.openxmlformats.org/drawingml/2006/main" name="RTU">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RTU</Template>
  <TotalTime>1345</TotalTime>
  <Words>2826</Words>
  <Application>Microsoft Office PowerPoint</Application>
  <PresentationFormat>On-screen Show (4:3)</PresentationFormat>
  <Paragraphs>339</Paragraphs>
  <Slides>47</Slides>
  <Notes>8</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47</vt:i4>
      </vt:variant>
    </vt:vector>
  </HeadingPairs>
  <TitlesOfParts>
    <vt:vector size="60" baseType="lpstr">
      <vt:lpstr>Microsoft YaHei</vt:lpstr>
      <vt:lpstr>ＭＳ Ｐゴシック</vt:lpstr>
      <vt:lpstr>ＭＳ Ｐゴシック</vt:lpstr>
      <vt:lpstr>Arial</vt:lpstr>
      <vt:lpstr>Calibri</vt:lpstr>
      <vt:lpstr>Calibri Light</vt:lpstr>
      <vt:lpstr>DejaVu Sans</vt:lpstr>
      <vt:lpstr>Gunplay</vt:lpstr>
      <vt:lpstr>Lucida Sans Unicode</vt:lpstr>
      <vt:lpstr>Rockwell</vt:lpstr>
      <vt:lpstr>Times New Roman</vt:lpstr>
      <vt:lpstr>Wingdings 3</vt:lpstr>
      <vt:lpstr>RTU</vt:lpstr>
      <vt:lpstr>    Baltic SEA inteGrated unmanned aerial vehicLE multifunctional monitoring system for resurveying of shipping routes  (SEAGLE)</vt:lpstr>
      <vt:lpstr>PowerPoint Presentation</vt:lpstr>
      <vt:lpstr>PowerPoint Presentation</vt:lpstr>
      <vt:lpstr>PowerPoint Presentation</vt:lpstr>
      <vt:lpstr>PowerPoint Presentation</vt:lpstr>
      <vt:lpstr>Remotely Piloted Aerial Systems – full cycle of development</vt:lpstr>
      <vt:lpstr>PowerPoint Presentation</vt:lpstr>
      <vt:lpstr>  LARIDAE project prototype</vt:lpstr>
      <vt:lpstr>PowerPoint Presentation</vt:lpstr>
      <vt:lpstr>RPAS MANUFACTURING</vt:lpstr>
      <vt:lpstr>PowerPoint Presentation</vt:lpstr>
      <vt:lpstr>ICE CONDITION / AREA MONITORING</vt:lpstr>
      <vt:lpstr>PRECISION  AGRICULTURE</vt:lpstr>
      <vt:lpstr>AERIAL PHOTOGRAPHY /  AREA SECURITY</vt:lpstr>
      <vt:lpstr>    AERTI RTU</vt:lpstr>
      <vt:lpstr>AERTI RTU</vt:lpstr>
      <vt:lpstr> AERTI RTU</vt:lpstr>
      <vt:lpstr>PowerPoint Presentation</vt:lpstr>
      <vt:lpstr>KLAIPEDA UNIVERSITY</vt:lpstr>
      <vt:lpstr>KLAIPEDA UNIVERSITY</vt:lpstr>
      <vt:lpstr>PowerPoint Presentation</vt:lpstr>
      <vt:lpstr>PowerPoint Presentation</vt:lpstr>
      <vt:lpstr>PowerPoint Presentation</vt:lpstr>
      <vt:lpstr>PowerPoint Presentation</vt:lpstr>
      <vt:lpstr>PowerPoint Presentation</vt:lpstr>
      <vt:lpstr>PowerPoint Presentation</vt:lpstr>
      <vt:lpstr>In situ operational detection and monitoring of  oil spills  FERRYBOX system</vt:lpstr>
      <vt:lpstr>PowerPoint Presentation</vt:lpstr>
      <vt:lpstr>Dredging impact monitoring  from satellite imagery</vt:lpstr>
      <vt:lpstr>PowerPoint Presentation</vt:lpstr>
      <vt:lpstr>PowerPoint Presentation</vt:lpstr>
      <vt:lpstr>PowerPoint Presentation</vt:lpstr>
      <vt:lpstr>PowerPoint Presentation</vt:lpstr>
      <vt:lpstr>SEAGLE – Main project idea - 1</vt:lpstr>
      <vt:lpstr>SEAGLE – Main project idea - 2</vt:lpstr>
      <vt:lpstr>SEAGLE – Main project idea - 3</vt:lpstr>
      <vt:lpstr>SEAGLE – Main project phases - 4</vt:lpstr>
      <vt:lpstr>SEAGLE – Main project phases - 2</vt:lpstr>
      <vt:lpstr>SEAGLE – Main project phases - 3</vt:lpstr>
      <vt:lpstr>SEAGLE – State-of-the-art</vt:lpstr>
      <vt:lpstr>Work plan of SEAGLE  Seed Money project - 1</vt:lpstr>
      <vt:lpstr>Work plan of SEAGLE  Seed Money project - 2</vt:lpstr>
      <vt:lpstr>Work plan of SEAGLE Seed  Money project – target groups</vt:lpstr>
      <vt:lpstr>Work plan of SEAGLE  Seed Money project - 3</vt:lpstr>
      <vt:lpstr>Work plan of SEAGLE  Seed Money project - 3</vt:lpstr>
      <vt:lpstr>SEAGLE Seed Money project first activities</vt:lpstr>
      <vt:lpstr>SEAGLE </vt:lpstr>
    </vt:vector>
  </TitlesOfParts>
  <Company>RTU</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AU</dc:creator>
  <cp:lastModifiedBy>Aleksnadr</cp:lastModifiedBy>
  <cp:revision>126</cp:revision>
  <dcterms:created xsi:type="dcterms:W3CDTF">2012-03-28T12:53:41Z</dcterms:created>
  <dcterms:modified xsi:type="dcterms:W3CDTF">2016-05-16T20:41:33Z</dcterms:modified>
</cp:coreProperties>
</file>